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899650" cy="687546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맑은 고딕" panose="020B0503020000020004" pitchFamily="50" charset="-127"/>
      <p:regular r:id="rId19"/>
      <p:bold r:id="rId20"/>
    </p:embeddedFont>
    <p:embeddedFont>
      <p:font typeface="맑은 고딕" panose="020B0503020000020004" pitchFamily="50" charset="-127"/>
      <p:regular r:id="rId19"/>
      <p:bold r:id="rId20"/>
    </p:embeddedFont>
    <p:embeddedFont>
      <p:font typeface="Arial Black" panose="020B0A04020102020204" pitchFamily="34" charset="0"/>
      <p:bold r:id="rId21"/>
    </p:embeddedFont>
    <p:embeddedFont>
      <p:font typeface="SimSun" panose="02010600030101010101" pitchFamily="2" charset="-122"/>
      <p:regular r:id="rId22"/>
    </p:embeddedFont>
    <p:embeddedFont>
      <p:font typeface="SimSun" panose="02010600030101010101" pitchFamily="2" charset="-122"/>
      <p:regular r:id="rId22"/>
    </p:embeddedFont>
    <p:embeddedFont>
      <p:font typeface="Stardos Stencil" panose="020B0600000101010101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1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9" d="100"/>
          <a:sy n="159" d="100"/>
        </p:scale>
        <p:origin x="1470" y="180"/>
      </p:cViewPr>
      <p:guideLst>
        <p:guide orient="horz" pos="2165"/>
        <p:guide pos="31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742474" y="1125221"/>
            <a:ext cx="8414703" cy="2393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15"/>
              <a:buFont typeface="Calibri"/>
              <a:buNone/>
              <a:defRPr sz="6015">
                <a:latin typeface="SimSun" panose="02010600030101010101" pitchFamily="2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237456" y="3611210"/>
            <a:ext cx="7424738" cy="1659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>
                <a:latin typeface="SimSun" panose="02010600030101010101" pitchFamily="2" charset="-122"/>
              </a:defRPr>
            </a:lvl1pPr>
            <a:lvl2pPr lvl="1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/>
            </a:lvl2pPr>
            <a:lvl3pPr lvl="2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/>
            </a:lvl3pPr>
            <a:lvl4pPr lvl="3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4pPr>
            <a:lvl5pPr lvl="4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5pPr>
            <a:lvl6pPr lvl="5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6pPr>
            <a:lvl7pPr lvl="6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7pPr>
            <a:lvl8pPr lvl="7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8pPr>
            <a:lvl9pPr lvl="8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9pPr>
          </a:lstStyle>
          <a:p>
            <a:endParaRPr dirty="0"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SimSun" panose="02010600030101010101" pitchFamily="2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768616" y="-257741"/>
            <a:ext cx="4362418" cy="853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SimSun" panose="02010600030101010101" pitchFamily="2" charset="-122"/>
              </a:defRPr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5238425" y="2212067"/>
            <a:ext cx="5826637" cy="213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SimSun" panose="02010600030101010101" pitchFamily="2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907329" y="139329"/>
            <a:ext cx="5826637" cy="628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SimSun" panose="02010600030101010101" pitchFamily="2" charset="-122"/>
              </a:defRPr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SimSun" panose="02010600030101010101" pitchFamily="2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8538448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SimSun" panose="02010600030101010101" pitchFamily="2" charset="-122"/>
              </a:defRPr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75445" y="1714093"/>
            <a:ext cx="8538448" cy="286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15"/>
              <a:buFont typeface="Calibri"/>
              <a:buNone/>
              <a:defRPr sz="6015">
                <a:latin typeface="SimSun" panose="02010600030101010101" pitchFamily="2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75445" y="4601151"/>
            <a:ext cx="8538448" cy="1504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>
                <a:solidFill>
                  <a:schemeClr val="dk1"/>
                </a:solidFill>
                <a:latin typeface="SimSun" panose="02010600030101010101" pitchFamily="2" charset="-122"/>
              </a:defRPr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 sz="2004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805"/>
              <a:buNone/>
              <a:defRPr sz="1804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SimSun" panose="02010600030101010101" pitchFamily="2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4207351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SimSun" panose="02010600030101010101" pitchFamily="2" charset="-122"/>
              </a:defRPr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5011698" y="1830274"/>
            <a:ext cx="4207351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SimSun" panose="02010600030101010101" pitchFamily="2" charset="-122"/>
              </a:defRPr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81890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SimSun" panose="02010600030101010101" pitchFamily="2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81892" y="1685444"/>
            <a:ext cx="4188015" cy="82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 b="1">
                <a:latin typeface="SimSun" panose="02010600030101010101" pitchFamily="2" charset="-122"/>
              </a:defRPr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 b="1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 b="1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9pPr>
          </a:lstStyle>
          <a:p>
            <a:endParaRPr dirty="0"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81892" y="2511454"/>
            <a:ext cx="4188015" cy="369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SimSun" panose="02010600030101010101" pitchFamily="2" charset="-122"/>
              </a:defRPr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5011698" y="1685444"/>
            <a:ext cx="4208641" cy="82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 b="1">
                <a:latin typeface="SimSun" panose="02010600030101010101" pitchFamily="2" charset="-122"/>
              </a:defRPr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 b="1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 b="1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9pPr>
          </a:lstStyle>
          <a:p>
            <a:endParaRPr dirty="0"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5011698" y="2511454"/>
            <a:ext cx="4208641" cy="369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SimSun" panose="02010600030101010101" pitchFamily="2" charset="-122"/>
              </a:defRPr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SimSun" panose="02010600030101010101" pitchFamily="2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8"/>
              <a:buFont typeface="Calibri"/>
              <a:buNone/>
              <a:defRPr sz="3208">
                <a:latin typeface="SimSun" panose="02010600030101010101" pitchFamily="2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4208641" y="989941"/>
            <a:ext cx="5011698" cy="488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2308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3208"/>
              <a:buChar char="•"/>
              <a:defRPr sz="3208">
                <a:latin typeface="SimSun" panose="02010600030101010101" pitchFamily="2" charset="-122"/>
              </a:defRPr>
            </a:lvl1pPr>
            <a:lvl2pPr marL="914400" lvl="1" indent="-406844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807"/>
              <a:buChar char="•"/>
              <a:defRPr sz="2807"/>
            </a:lvl2pPr>
            <a:lvl3pPr marL="1371600" lvl="2" indent="-381381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Char char="•"/>
              <a:defRPr sz="2406"/>
            </a:lvl3pPr>
            <a:lvl4pPr marL="1828800" lvl="3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4pPr>
            <a:lvl5pPr marL="2286000" lvl="4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5pPr>
            <a:lvl6pPr marL="2743200" lvl="5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6pPr>
            <a:lvl7pPr marL="3200400" lvl="6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7pPr>
            <a:lvl8pPr marL="3657600" lvl="7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8pPr>
            <a:lvl9pPr marL="4114800" lvl="8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9pPr>
          </a:lstStyle>
          <a:p>
            <a:endParaRPr dirty="0"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81890" y="2062639"/>
            <a:ext cx="3192895" cy="382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>
                <a:latin typeface="SimSun" panose="02010600030101010101" pitchFamily="2" charset="-122"/>
              </a:defRPr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404"/>
              <a:buNone/>
              <a:defRPr sz="1404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203"/>
              <a:buNone/>
              <a:defRPr sz="1203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9pPr>
          </a:lstStyle>
          <a:p>
            <a:endParaRPr dirty="0"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8"/>
              <a:buFont typeface="Calibri"/>
              <a:buNone/>
              <a:defRPr sz="3208">
                <a:latin typeface="SimSun" panose="02010600030101010101" pitchFamily="2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4208641" y="989941"/>
            <a:ext cx="5011698" cy="488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3208"/>
              <a:buFont typeface="Arial"/>
              <a:buNone/>
              <a:defRPr sz="3208" b="0" i="0" u="none" strike="noStrike" cap="none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None/>
              <a:defRPr sz="28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Font typeface="Arial"/>
              <a:buNone/>
              <a:defRPr sz="24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81890" y="2062639"/>
            <a:ext cx="3192895" cy="382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>
                <a:latin typeface="SimSun" panose="02010600030101010101" pitchFamily="2" charset="-122"/>
              </a:defRPr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404"/>
              <a:buNone/>
              <a:defRPr sz="1404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203"/>
              <a:buNone/>
              <a:defRPr sz="1203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9pPr>
          </a:lstStyle>
          <a:p>
            <a:endParaRPr dirty="0"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11"/>
              <a:buFont typeface="Calibri"/>
              <a:buNone/>
              <a:defRPr sz="441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8538448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844" algn="l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Char char="•"/>
              <a:defRPr sz="28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381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Font typeface="Arial"/>
              <a:buChar char="•"/>
              <a:defRPr sz="24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9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Char char="•"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3" b="0" i="0" u="none" strike="noStrike" cap="none">
                <a:solidFill>
                  <a:srgbClr val="888888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ko-KR" altLang="en-US"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3" b="0" i="0" u="none" strike="noStrike" cap="none">
                <a:solidFill>
                  <a:srgbClr val="888888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ko-KR" altLang="en-US" dirty="0"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SimSun" panose="02010600030101010101" pitchFamily="2" charset="-122"/>
          <a:ea typeface="SimSun" panose="02010600030101010101" pitchFamily="2" charset="-122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SimSun" panose="02010600030101010101" pitchFamily="2" charset="-122"/>
          <a:ea typeface="SimSun" panose="02010600030101010101" pitchFamily="2" charset="-122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19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16.jpg"/><Relationship Id="rId10" Type="http://schemas.openxmlformats.org/officeDocument/2006/relationships/image" Target="../media/image8.png"/><Relationship Id="rId4" Type="http://schemas.openxmlformats.org/officeDocument/2006/relationships/image" Target="../media/image15.jp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18.jpg"/><Relationship Id="rId10" Type="http://schemas.openxmlformats.org/officeDocument/2006/relationships/image" Target="../media/image8.png"/><Relationship Id="rId4" Type="http://schemas.openxmlformats.org/officeDocument/2006/relationships/image" Target="../media/image17.jp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3.png"/><Relationship Id="rId7" Type="http://schemas.openxmlformats.org/officeDocument/2006/relationships/image" Target="../media/image3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11" Type="http://schemas.openxmlformats.org/officeDocument/2006/relationships/image" Target="../media/image8.png"/><Relationship Id="rId5" Type="http://schemas.openxmlformats.org/officeDocument/2006/relationships/image" Target="../media/image23.jpg"/><Relationship Id="rId10" Type="http://schemas.openxmlformats.org/officeDocument/2006/relationships/image" Target="../media/image6.png"/><Relationship Id="rId4" Type="http://schemas.openxmlformats.org/officeDocument/2006/relationships/image" Target="../media/image22.jp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3.png"/><Relationship Id="rId7" Type="http://schemas.openxmlformats.org/officeDocument/2006/relationships/image" Target="../media/image3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11" Type="http://schemas.openxmlformats.org/officeDocument/2006/relationships/image" Target="../media/image8.png"/><Relationship Id="rId5" Type="http://schemas.openxmlformats.org/officeDocument/2006/relationships/image" Target="../media/image26.png"/><Relationship Id="rId10" Type="http://schemas.openxmlformats.org/officeDocument/2006/relationships/image" Target="../media/image6.png"/><Relationship Id="rId4" Type="http://schemas.openxmlformats.org/officeDocument/2006/relationships/image" Target="../media/image25.jp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897189" cy="687546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/>
          <p:nvPr/>
        </p:nvSpPr>
        <p:spPr>
          <a:xfrm>
            <a:off x="383209" y="1924537"/>
            <a:ext cx="1407491" cy="3693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22302" y="1869114"/>
            <a:ext cx="20489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 b="1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[</a:t>
            </a:r>
            <a:r>
              <a:rPr lang="ko-KR" altLang="en-US" sz="2000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第</a:t>
            </a:r>
            <a:r>
              <a:rPr lang="en-US" altLang="ko-KR" sz="2000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3</a:t>
            </a:r>
            <a:r>
              <a:rPr lang="ko-KR" altLang="en-US" sz="2000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集</a:t>
            </a:r>
            <a:r>
              <a:rPr lang="ko-KR" sz="2000" b="1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]</a:t>
            </a:r>
            <a:endParaRPr sz="2000" b="1" i="0" u="none" strike="noStrike" cap="none" dirty="0">
              <a:solidFill>
                <a:schemeClr val="accen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182881" y="118872"/>
            <a:ext cx="2459736" cy="7315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8831485" y="118872"/>
            <a:ext cx="972273" cy="32337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182880" y="6328102"/>
            <a:ext cx="3775662" cy="544011"/>
          </a:xfrm>
          <a:prstGeom prst="rect">
            <a:avLst/>
          </a:prstGeom>
          <a:solidFill>
            <a:srgbClr val="A3D8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pic>
        <p:nvPicPr>
          <p:cNvPr id="95" name="Google Shape;9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181" y="3421913"/>
            <a:ext cx="5145087" cy="49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3209" y="2340827"/>
            <a:ext cx="5145087" cy="492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" name="Google Shape;97;p13"/>
          <p:cNvGrpSpPr/>
          <p:nvPr/>
        </p:nvGrpSpPr>
        <p:grpSpPr>
          <a:xfrm>
            <a:off x="6652303" y="5630878"/>
            <a:ext cx="2820276" cy="1180814"/>
            <a:chOff x="420304" y="5584560"/>
            <a:chExt cx="2820276" cy="1180814"/>
          </a:xfrm>
        </p:grpSpPr>
        <p:grpSp>
          <p:nvGrpSpPr>
            <p:cNvPr id="98" name="Google Shape;98;p13"/>
            <p:cNvGrpSpPr/>
            <p:nvPr/>
          </p:nvGrpSpPr>
          <p:grpSpPr>
            <a:xfrm>
              <a:off x="1097108" y="5910484"/>
              <a:ext cx="1240472" cy="819190"/>
              <a:chOff x="1109808" y="5910484"/>
              <a:chExt cx="1240472" cy="819190"/>
            </a:xfrm>
          </p:grpSpPr>
          <p:pic>
            <p:nvPicPr>
              <p:cNvPr id="99" name="Google Shape;99;p13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109808" y="5910484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0" name="Google Shape;100;p13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1769132" y="5910484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01" name="Google Shape;101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20304" y="5907187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464786" y="5584560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3" name="Google Shape;103;p13"/>
          <p:cNvSpPr/>
          <p:nvPr/>
        </p:nvSpPr>
        <p:spPr>
          <a:xfrm>
            <a:off x="-1857125" y="2553836"/>
            <a:ext cx="95418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400" b="1" dirty="0">
                <a:solidFill>
                  <a:srgbClr val="00206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消防部门的作用</a:t>
            </a:r>
          </a:p>
        </p:txBody>
      </p:sp>
      <p:pic>
        <p:nvPicPr>
          <p:cNvPr id="104" name="Google Shape;104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118165" y="1073791"/>
            <a:ext cx="3226250" cy="344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그림 12">
            <a:extLst>
              <a:ext uri="{FF2B5EF4-FFF2-40B4-BE49-F238E27FC236}">
                <a16:creationId xmlns:a16="http://schemas.microsoft.com/office/drawing/2014/main" id="{45475E3F-4D2E-4EBA-8D56-3AE929A4351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1038631" y="5320384"/>
            <a:ext cx="1937053" cy="974326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F54AC23E-1CA3-4D8C-AAE0-43EFBDC903C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130" y="5334185"/>
            <a:ext cx="2572348" cy="1012609"/>
          </a:xfrm>
          <a:prstGeom prst="rect">
            <a:avLst/>
          </a:prstGeom>
        </p:spPr>
      </p:pic>
      <p:pic>
        <p:nvPicPr>
          <p:cNvPr id="21" name="Google Shape;88;p13">
            <a:extLst>
              <a:ext uri="{FF2B5EF4-FFF2-40B4-BE49-F238E27FC236}">
                <a16:creationId xmlns:a16="http://schemas.microsoft.com/office/drawing/2014/main" id="{D957E120-D4CF-4CE0-87EF-C50DD6E6555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2264" t="95489" r="-52264"/>
          <a:stretch/>
        </p:blipFill>
        <p:spPr>
          <a:xfrm>
            <a:off x="5172635" y="6565392"/>
            <a:ext cx="9897192" cy="31007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4D5A52AF-E066-4286-B2C5-0B8F3BF4C0F8}"/>
              </a:ext>
            </a:extLst>
          </p:cNvPr>
          <p:cNvSpPr/>
          <p:nvPr/>
        </p:nvSpPr>
        <p:spPr>
          <a:xfrm>
            <a:off x="6538263" y="6535817"/>
            <a:ext cx="797013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残障人士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9EFF2704-606F-440B-BBA1-CDC765A779BF}"/>
              </a:ext>
            </a:extLst>
          </p:cNvPr>
          <p:cNvSpPr/>
          <p:nvPr/>
        </p:nvSpPr>
        <p:spPr>
          <a:xfrm>
            <a:off x="7383246" y="6535162"/>
            <a:ext cx="492443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女人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B09ED2C7-EB45-4F01-9AAF-6832B6343DCA}"/>
              </a:ext>
            </a:extLst>
          </p:cNvPr>
          <p:cNvSpPr/>
          <p:nvPr/>
        </p:nvSpPr>
        <p:spPr>
          <a:xfrm>
            <a:off x="8050021" y="6545710"/>
            <a:ext cx="48923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长老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2FC81C75-CBA7-4159-84B2-43A669A3DEE7}"/>
              </a:ext>
            </a:extLst>
          </p:cNvPr>
          <p:cNvSpPr/>
          <p:nvPr/>
        </p:nvSpPr>
        <p:spPr>
          <a:xfrm>
            <a:off x="8536049" y="6485580"/>
            <a:ext cx="109972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800" b="1" dirty="0">
                <a:solidFill>
                  <a:srgbClr val="005A8D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外国人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75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23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9</a:t>
            </a:r>
            <a:endParaRPr dirty="0"/>
          </a:p>
        </p:txBody>
      </p:sp>
      <p:grpSp>
        <p:nvGrpSpPr>
          <p:cNvPr id="323" name="Google Shape;323;p23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324" name="Google Shape;324;p23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325" name="Google Shape;325;p23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6" name="Google Shape;326;p23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27" name="Google Shape;327;p2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8" name="Google Shape;328;p2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0" name="Google Shape;330;p23"/>
          <p:cNvSpPr txBox="1"/>
          <p:nvPr/>
        </p:nvSpPr>
        <p:spPr>
          <a:xfrm>
            <a:off x="6284352" y="1805202"/>
            <a:ext cx="2363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zh-CN" altLang="en-US" sz="1200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（如果不会说韩语）</a:t>
            </a:r>
            <a:endParaRPr sz="1200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331" name="Google Shape;331;p23"/>
          <p:cNvSpPr txBox="1"/>
          <p:nvPr/>
        </p:nvSpPr>
        <p:spPr>
          <a:xfrm>
            <a:off x="7665908" y="2206087"/>
            <a:ext cx="99728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200" b="1" dirty="0">
                <a:solidFill>
                  <a:schemeClr val="dk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 </a:t>
            </a:r>
            <a:endParaRPr sz="1200" b="1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332" name="Google Shape;332;p23"/>
          <p:cNvSpPr txBox="1"/>
          <p:nvPr/>
        </p:nvSpPr>
        <p:spPr>
          <a:xfrm>
            <a:off x="6936590" y="1347607"/>
            <a:ext cx="2882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ko-KR" altLang="en-US" sz="2400" dirty="0">
                <a:solidFill>
                  <a:srgbClr val="FF0000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拨</a:t>
            </a:r>
            <a:r>
              <a:rPr lang="en-US" altLang="ko-KR" sz="24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119</a:t>
            </a:r>
            <a:endParaRPr sz="1800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cxnSp>
        <p:nvCxnSpPr>
          <p:cNvPr id="333" name="Google Shape;333;p23"/>
          <p:cNvCxnSpPr>
            <a:cxnSpLocks/>
          </p:cNvCxnSpPr>
          <p:nvPr/>
        </p:nvCxnSpPr>
        <p:spPr>
          <a:xfrm flipH="1">
            <a:off x="7431904" y="2136096"/>
            <a:ext cx="2" cy="28619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34" name="Google Shape;334;p23"/>
          <p:cNvSpPr txBox="1"/>
          <p:nvPr/>
        </p:nvSpPr>
        <p:spPr>
          <a:xfrm>
            <a:off x="6267964" y="2425604"/>
            <a:ext cx="23278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zh-CN" altLang="en-US" sz="1800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第三着通话翻译</a:t>
            </a:r>
            <a:r>
              <a:rPr lang="ko-KR" altLang="en-US" sz="1800" dirty="0">
                <a:solidFill>
                  <a:schemeClr val="dk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服务</a:t>
            </a:r>
            <a:endParaRPr sz="1800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cxnSp>
        <p:nvCxnSpPr>
          <p:cNvPr id="335" name="Google Shape;335;p23"/>
          <p:cNvCxnSpPr>
            <a:cxnSpLocks/>
          </p:cNvCxnSpPr>
          <p:nvPr/>
        </p:nvCxnSpPr>
        <p:spPr>
          <a:xfrm flipH="1">
            <a:off x="7431904" y="2842365"/>
            <a:ext cx="7849" cy="289385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36" name="Google Shape;336;p23"/>
          <p:cNvSpPr txBox="1"/>
          <p:nvPr/>
        </p:nvSpPr>
        <p:spPr>
          <a:xfrm>
            <a:off x="6042653" y="3005318"/>
            <a:ext cx="2794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endParaRPr lang="zh-CN" altLang="en-US" sz="1800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  <a:p>
            <a:pPr lvl="0" algn="ctr"/>
            <a:r>
              <a:rPr lang="zh-CN" altLang="en-US" sz="1800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连接到综合信息室</a:t>
            </a:r>
            <a:r>
              <a:rPr lang="en-US" altLang="zh-CN" sz="1800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119</a:t>
            </a:r>
            <a:endParaRPr sz="1800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cxnSp>
        <p:nvCxnSpPr>
          <p:cNvPr id="337" name="Google Shape;337;p23"/>
          <p:cNvCxnSpPr>
            <a:cxnSpLocks/>
          </p:cNvCxnSpPr>
          <p:nvPr/>
        </p:nvCxnSpPr>
        <p:spPr>
          <a:xfrm>
            <a:off x="7439753" y="3735044"/>
            <a:ext cx="0" cy="297199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38" name="Google Shape;338;p23"/>
          <p:cNvSpPr txBox="1"/>
          <p:nvPr/>
        </p:nvSpPr>
        <p:spPr>
          <a:xfrm>
            <a:off x="5704822" y="4050303"/>
            <a:ext cx="349974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zh-CN" altLang="en-US" sz="1800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通过</a:t>
            </a:r>
            <a:r>
              <a:rPr lang="en-US" altLang="zh-CN" sz="1800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GIS</a:t>
            </a:r>
            <a:r>
              <a:rPr lang="zh-CN" altLang="en-US" sz="1800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系统检查事故现场</a:t>
            </a:r>
            <a:endParaRPr lang="en-US" sz="1800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cxnSp>
        <p:nvCxnSpPr>
          <p:cNvPr id="339" name="Google Shape;339;p23"/>
          <p:cNvCxnSpPr>
            <a:cxnSpLocks/>
          </p:cNvCxnSpPr>
          <p:nvPr/>
        </p:nvCxnSpPr>
        <p:spPr>
          <a:xfrm>
            <a:off x="7431905" y="4470765"/>
            <a:ext cx="0" cy="287129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40" name="Google Shape;340;p23"/>
          <p:cNvSpPr txBox="1"/>
          <p:nvPr/>
        </p:nvSpPr>
        <p:spPr>
          <a:xfrm>
            <a:off x="5488936" y="4736077"/>
            <a:ext cx="3852649" cy="42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zh-CN" altLang="en-US" sz="1800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根据情况自动分配救援车辆</a:t>
            </a:r>
            <a:endParaRPr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4" name="직사각형 1">
            <a:extLst>
              <a:ext uri="{FF2B5EF4-FFF2-40B4-BE49-F238E27FC236}">
                <a16:creationId xmlns:a16="http://schemas.microsoft.com/office/drawing/2014/main" id="{6A999F7E-552F-4221-9B89-494A4144605A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pic>
        <p:nvPicPr>
          <p:cNvPr id="25" name="그림 12">
            <a:extLst>
              <a:ext uri="{FF2B5EF4-FFF2-40B4-BE49-F238E27FC236}">
                <a16:creationId xmlns:a16="http://schemas.microsoft.com/office/drawing/2014/main" id="{982C031C-C6C8-4735-B051-44EA1E1AE90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E1AB8700-DC21-4383-AE92-8771D03E5B4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pic>
        <p:nvPicPr>
          <p:cNvPr id="32" name="Google Shape;141;p16">
            <a:extLst>
              <a:ext uri="{FF2B5EF4-FFF2-40B4-BE49-F238E27FC236}">
                <a16:creationId xmlns:a16="http://schemas.microsoft.com/office/drawing/2014/main" id="{B62E8187-9854-43C4-BEEF-0FFD414A83D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직사각형 32">
            <a:extLst>
              <a:ext uri="{FF2B5EF4-FFF2-40B4-BE49-F238E27FC236}">
                <a16:creationId xmlns:a16="http://schemas.microsoft.com/office/drawing/2014/main" id="{679D902C-C404-45BA-A007-0A890C119F94}"/>
              </a:ext>
            </a:extLst>
          </p:cNvPr>
          <p:cNvSpPr/>
          <p:nvPr/>
        </p:nvSpPr>
        <p:spPr>
          <a:xfrm>
            <a:off x="6899815" y="6482027"/>
            <a:ext cx="80926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残障人士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B372FA13-4C7D-4567-AA29-C00A0CF9FE49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女人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37D72426-A17D-402F-982E-0EE661070DC7}"/>
              </a:ext>
            </a:extLst>
          </p:cNvPr>
          <p:cNvSpPr/>
          <p:nvPr/>
        </p:nvSpPr>
        <p:spPr>
          <a:xfrm>
            <a:off x="8520525" y="6491920"/>
            <a:ext cx="513281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长老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B02ACDC9-DE71-4F95-B83C-82689F4BB670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b="1" dirty="0">
                <a:solidFill>
                  <a:srgbClr val="005A8D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外国人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7" name="Google Shape;218;p19">
            <a:extLst>
              <a:ext uri="{FF2B5EF4-FFF2-40B4-BE49-F238E27FC236}">
                <a16:creationId xmlns:a16="http://schemas.microsoft.com/office/drawing/2014/main" id="{4F8D1D39-C982-419C-8193-6DF846FB1ECC}"/>
              </a:ext>
            </a:extLst>
          </p:cNvPr>
          <p:cNvSpPr/>
          <p:nvPr/>
        </p:nvSpPr>
        <p:spPr>
          <a:xfrm>
            <a:off x="1001655" y="207116"/>
            <a:ext cx="8330871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</a:pP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</a:rPr>
              <a:t>119 </a:t>
            </a: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</a:rPr>
              <a:t>申报方法和处理过程</a:t>
            </a:r>
          </a:p>
        </p:txBody>
      </p:sp>
      <p:sp>
        <p:nvSpPr>
          <p:cNvPr id="38" name="Google Shape;219;p19">
            <a:extLst>
              <a:ext uri="{FF2B5EF4-FFF2-40B4-BE49-F238E27FC236}">
                <a16:creationId xmlns:a16="http://schemas.microsoft.com/office/drawing/2014/main" id="{441C65BC-44D1-4C45-942B-BA69E41D6C02}"/>
              </a:ext>
            </a:extLst>
          </p:cNvPr>
          <p:cNvSpPr/>
          <p:nvPr/>
        </p:nvSpPr>
        <p:spPr>
          <a:xfrm>
            <a:off x="354173" y="211865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 dirty="0">
                <a:solidFill>
                  <a:schemeClr val="lt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4</a:t>
            </a:r>
            <a:endParaRPr sz="2600" b="1" dirty="0">
              <a:solidFill>
                <a:schemeClr val="l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pic>
        <p:nvPicPr>
          <p:cNvPr id="39" name="Google Shape;356;p24">
            <a:extLst>
              <a:ext uri="{FF2B5EF4-FFF2-40B4-BE49-F238E27FC236}">
                <a16:creationId xmlns:a16="http://schemas.microsoft.com/office/drawing/2014/main" id="{D60DE2F2-A4FA-48AF-9627-69B6587E5ACB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95085" y="1805202"/>
            <a:ext cx="4380582" cy="4358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8" y="-2"/>
            <a:ext cx="9897192" cy="68754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6" name="Google Shape;346;p24"/>
          <p:cNvGrpSpPr/>
          <p:nvPr/>
        </p:nvGrpSpPr>
        <p:grpSpPr>
          <a:xfrm>
            <a:off x="1432559" y="1562365"/>
            <a:ext cx="4806315" cy="1569720"/>
            <a:chOff x="1250315" y="1675936"/>
            <a:chExt cx="4806315" cy="1569720"/>
          </a:xfrm>
        </p:grpSpPr>
        <p:sp>
          <p:nvSpPr>
            <p:cNvPr id="347" name="Google Shape;347;p24"/>
            <p:cNvSpPr/>
            <p:nvPr/>
          </p:nvSpPr>
          <p:spPr>
            <a:xfrm>
              <a:off x="3061335" y="1675936"/>
              <a:ext cx="1066800" cy="1569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9600" dirty="0">
                  <a:solidFill>
                    <a:srgbClr val="FFD966"/>
                  </a:solidFill>
                  <a:latin typeface="SimSun" panose="02010600030101010101" pitchFamily="2" charset="-122"/>
                  <a:ea typeface="Calibri"/>
                  <a:cs typeface="Calibri"/>
                  <a:sym typeface="Calibri"/>
                </a:rPr>
                <a:t>“</a:t>
              </a:r>
              <a:endParaRPr sz="9600" dirty="0">
                <a:solidFill>
                  <a:srgbClr val="FFD966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endParaRPr>
            </a:p>
          </p:txBody>
        </p:sp>
        <p:grpSp>
          <p:nvGrpSpPr>
            <p:cNvPr id="348" name="Google Shape;348;p24"/>
            <p:cNvGrpSpPr/>
            <p:nvPr/>
          </p:nvGrpSpPr>
          <p:grpSpPr>
            <a:xfrm>
              <a:off x="1250315" y="2203450"/>
              <a:ext cx="4806315" cy="0"/>
              <a:chOff x="1250315" y="2203450"/>
              <a:chExt cx="4806315" cy="0"/>
            </a:xfrm>
          </p:grpSpPr>
          <p:cxnSp>
            <p:nvCxnSpPr>
              <p:cNvPr id="349" name="Google Shape;349;p24"/>
              <p:cNvCxnSpPr/>
              <p:nvPr/>
            </p:nvCxnSpPr>
            <p:spPr>
              <a:xfrm>
                <a:off x="1250315" y="220345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0" name="Google Shape;350;p24"/>
              <p:cNvCxnSpPr/>
              <p:nvPr/>
            </p:nvCxnSpPr>
            <p:spPr>
              <a:xfrm>
                <a:off x="4128135" y="220345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351" name="Google Shape;351;p24"/>
          <p:cNvGrpSpPr/>
          <p:nvPr/>
        </p:nvGrpSpPr>
        <p:grpSpPr>
          <a:xfrm>
            <a:off x="1378524" y="3888820"/>
            <a:ext cx="4737304" cy="1569720"/>
            <a:chOff x="1250315" y="5401786"/>
            <a:chExt cx="4737304" cy="1569720"/>
          </a:xfrm>
        </p:grpSpPr>
        <p:sp>
          <p:nvSpPr>
            <p:cNvPr id="352" name="Google Shape;352;p24"/>
            <p:cNvSpPr/>
            <p:nvPr/>
          </p:nvSpPr>
          <p:spPr>
            <a:xfrm rot="10800000" flipH="1">
              <a:off x="3178097" y="5401786"/>
              <a:ext cx="1066800" cy="1569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9600" dirty="0">
                  <a:solidFill>
                    <a:srgbClr val="FFD966"/>
                  </a:solidFill>
                  <a:latin typeface="SimSun" panose="02010600030101010101" pitchFamily="2" charset="-122"/>
                  <a:ea typeface="Calibri"/>
                  <a:cs typeface="Calibri"/>
                  <a:sym typeface="Calibri"/>
                </a:rPr>
                <a:t>“</a:t>
              </a:r>
              <a:endParaRPr sz="9600" dirty="0">
                <a:solidFill>
                  <a:srgbClr val="FFD966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endParaRPr>
            </a:p>
          </p:txBody>
        </p:sp>
        <p:grpSp>
          <p:nvGrpSpPr>
            <p:cNvPr id="353" name="Google Shape;353;p24"/>
            <p:cNvGrpSpPr/>
            <p:nvPr/>
          </p:nvGrpSpPr>
          <p:grpSpPr>
            <a:xfrm>
              <a:off x="1250315" y="6543992"/>
              <a:ext cx="4737304" cy="0"/>
              <a:chOff x="1250315" y="6543992"/>
              <a:chExt cx="4737304" cy="0"/>
            </a:xfrm>
          </p:grpSpPr>
          <p:cxnSp>
            <p:nvCxnSpPr>
              <p:cNvPr id="354" name="Google Shape;354;p24"/>
              <p:cNvCxnSpPr/>
              <p:nvPr/>
            </p:nvCxnSpPr>
            <p:spPr>
              <a:xfrm>
                <a:off x="1250315" y="6543992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5" name="Google Shape;355;p24"/>
              <p:cNvCxnSpPr/>
              <p:nvPr/>
            </p:nvCxnSpPr>
            <p:spPr>
              <a:xfrm>
                <a:off x="4059124" y="6543992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pic>
        <p:nvPicPr>
          <p:cNvPr id="356" name="Google Shape;356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25272" y="1416272"/>
            <a:ext cx="4380582" cy="4358661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24"/>
          <p:cNvSpPr/>
          <p:nvPr/>
        </p:nvSpPr>
        <p:spPr>
          <a:xfrm>
            <a:off x="871060" y="2421096"/>
            <a:ext cx="5811838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endParaRPr lang="zh-CN" altLang="en-US" sz="1800" b="1" dirty="0">
              <a:solidFill>
                <a:schemeClr val="accent1"/>
              </a:solidFill>
              <a:latin typeface="SimSun" panose="02010600030101010101" pitchFamily="2" charset="-122"/>
              <a:ea typeface="SimSun" panose="02010600030101010101" pitchFamily="2" charset="-122"/>
              <a:cs typeface="Malgun Gothic"/>
              <a:sym typeface="Malgun Gothic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1800" b="1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Malgun Gothic"/>
                <a:sym typeface="Malgun Gothic"/>
              </a:rPr>
              <a:t>消防和消防局始终尽力制定各种事故和自然灾害的救援，紧急和及时预防计划。</a:t>
            </a:r>
            <a:endParaRPr lang="en-US" altLang="zh-CN" sz="1800" b="1" dirty="0">
              <a:solidFill>
                <a:schemeClr val="accent1"/>
              </a:solidFill>
              <a:latin typeface="SimSun" panose="02010600030101010101" pitchFamily="2" charset="-122"/>
              <a:ea typeface="SimSun" panose="02010600030101010101" pitchFamily="2" charset="-122"/>
              <a:cs typeface="Malgun Gothic"/>
              <a:sym typeface="Malgun Gothic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1800" b="1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不要忘记拨打</a:t>
            </a:r>
            <a:r>
              <a:rPr lang="en-US" altLang="zh-CN" sz="1800" b="1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119</a:t>
            </a:r>
            <a:r>
              <a:rPr lang="zh-CN" altLang="en-US" sz="1800" b="1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来挽救您和周围的人的生命！</a:t>
            </a:r>
            <a:endParaRPr sz="1800" b="1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grpSp>
        <p:nvGrpSpPr>
          <p:cNvPr id="358" name="Google Shape;358;p24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359" name="Google Shape;359;p24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360" name="Google Shape;360;p24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61" name="Google Shape;361;p24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62" name="Google Shape;362;p2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3" name="Google Shape;363;p2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" name="직사각형 1">
            <a:extLst>
              <a:ext uri="{FF2B5EF4-FFF2-40B4-BE49-F238E27FC236}">
                <a16:creationId xmlns:a16="http://schemas.microsoft.com/office/drawing/2014/main" id="{7A5F74B8-1BB0-484E-BDEB-D5E683534F35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pic>
        <p:nvPicPr>
          <p:cNvPr id="24" name="그림 12">
            <a:extLst>
              <a:ext uri="{FF2B5EF4-FFF2-40B4-BE49-F238E27FC236}">
                <a16:creationId xmlns:a16="http://schemas.microsoft.com/office/drawing/2014/main" id="{A3D95B8F-C34E-46E7-9019-EE779A05277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120E55C9-1FEB-4841-82A3-2816BD8E5E9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pic>
        <p:nvPicPr>
          <p:cNvPr id="31" name="Google Shape;141;p16">
            <a:extLst>
              <a:ext uri="{FF2B5EF4-FFF2-40B4-BE49-F238E27FC236}">
                <a16:creationId xmlns:a16="http://schemas.microsoft.com/office/drawing/2014/main" id="{31B96F83-517D-4B40-B153-88E5F7DD657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직사각형 31">
            <a:extLst>
              <a:ext uri="{FF2B5EF4-FFF2-40B4-BE49-F238E27FC236}">
                <a16:creationId xmlns:a16="http://schemas.microsoft.com/office/drawing/2014/main" id="{22B6EE62-6D30-468D-8A2D-731F750D7B41}"/>
              </a:ext>
            </a:extLst>
          </p:cNvPr>
          <p:cNvSpPr/>
          <p:nvPr/>
        </p:nvSpPr>
        <p:spPr>
          <a:xfrm>
            <a:off x="6944059" y="6482027"/>
            <a:ext cx="80926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残障人士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95833B69-7226-4193-90F1-01B4221B19DE}"/>
              </a:ext>
            </a:extLst>
          </p:cNvPr>
          <p:cNvSpPr/>
          <p:nvPr/>
        </p:nvSpPr>
        <p:spPr>
          <a:xfrm>
            <a:off x="7740255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女人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6F5341DB-7C96-4D75-82CF-DC855DCE8D58}"/>
              </a:ext>
            </a:extLst>
          </p:cNvPr>
          <p:cNvSpPr/>
          <p:nvPr/>
        </p:nvSpPr>
        <p:spPr>
          <a:xfrm>
            <a:off x="8505777" y="6491920"/>
            <a:ext cx="513281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长老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245AF29C-51D3-4272-AB2A-D78B6A32A165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b="1" dirty="0">
                <a:solidFill>
                  <a:srgbClr val="005A8D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外国人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7" name="Google Shape;337;p25">
            <a:extLst>
              <a:ext uri="{FF2B5EF4-FFF2-40B4-BE49-F238E27FC236}">
                <a16:creationId xmlns:a16="http://schemas.microsoft.com/office/drawing/2014/main" id="{5D4F4425-8D0F-4856-8547-9FC40B7D3D2B}"/>
              </a:ext>
            </a:extLst>
          </p:cNvPr>
          <p:cNvSpPr/>
          <p:nvPr/>
        </p:nvSpPr>
        <p:spPr>
          <a:xfrm>
            <a:off x="3621164" y="232582"/>
            <a:ext cx="48855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消防安全要点</a:t>
            </a:r>
            <a:endParaRPr sz="2800" dirty="0">
              <a:solidFill>
                <a:schemeClr val="accent1">
                  <a:lumMod val="50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  <a:cs typeface="Arial Black"/>
              <a:sym typeface="Arial Black"/>
            </a:endParaRPr>
          </a:p>
        </p:txBody>
      </p:sp>
      <p:sp>
        <p:nvSpPr>
          <p:cNvPr id="38" name="Rectangle 31">
            <a:extLst>
              <a:ext uri="{FF2B5EF4-FFF2-40B4-BE49-F238E27FC236}">
                <a16:creationId xmlns:a16="http://schemas.microsoft.com/office/drawing/2014/main" id="{D2D6A28D-A28D-4255-A0B6-53E81068F1EF}"/>
              </a:ext>
            </a:extLst>
          </p:cNvPr>
          <p:cNvSpPr/>
          <p:nvPr/>
        </p:nvSpPr>
        <p:spPr>
          <a:xfrm>
            <a:off x="398286" y="290484"/>
            <a:ext cx="366798" cy="392357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39" name="직사각형 28">
            <a:extLst>
              <a:ext uri="{FF2B5EF4-FFF2-40B4-BE49-F238E27FC236}">
                <a16:creationId xmlns:a16="http://schemas.microsoft.com/office/drawing/2014/main" id="{67FC17D1-376B-4A59-AC69-9D550F07936C}"/>
              </a:ext>
            </a:extLst>
          </p:cNvPr>
          <p:cNvSpPr/>
          <p:nvPr/>
        </p:nvSpPr>
        <p:spPr>
          <a:xfrm>
            <a:off x="-2278181" y="277814"/>
            <a:ext cx="5697415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802"/>
              </a:spcAft>
              <a:defRPr lang="ko-KR" altLang="en-US"/>
            </a:pPr>
            <a:r>
              <a:rPr lang="en-US" altLang="ko-KR" sz="2800" b="1" spc="-300" dirty="0">
                <a:solidFill>
                  <a:schemeClr val="bg1"/>
                </a:solidFill>
                <a:latin typeface="+mj-ea"/>
                <a:ea typeface="+mj-ea"/>
                <a:cs typeface="맑은 고딕"/>
              </a:rPr>
              <a:t>*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000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직사각형 1">
            <a:extLst>
              <a:ext uri="{FF2B5EF4-FFF2-40B4-BE49-F238E27FC236}">
                <a16:creationId xmlns:a16="http://schemas.microsoft.com/office/drawing/2014/main" id="{1ACD960F-B886-4EFA-A17D-F2D40D55C66C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pic>
        <p:nvPicPr>
          <p:cNvPr id="5" name="그림 12">
            <a:extLst>
              <a:ext uri="{FF2B5EF4-FFF2-40B4-BE49-F238E27FC236}">
                <a16:creationId xmlns:a16="http://schemas.microsoft.com/office/drawing/2014/main" id="{8601ABF5-2431-4D93-AE69-E84A6F254A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EE82F936-1082-49F1-BC21-4A27688150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pic>
        <p:nvPicPr>
          <p:cNvPr id="3" name="그림 2" descr="불, 방이(가) 표시된 사진&#10;&#10;자동 생성된 설명">
            <a:extLst>
              <a:ext uri="{FF2B5EF4-FFF2-40B4-BE49-F238E27FC236}">
                <a16:creationId xmlns:a16="http://schemas.microsoft.com/office/drawing/2014/main" id="{80D2670B-4763-4916-8209-FDD289ADC05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2233"/>
          <a:stretch/>
        </p:blipFill>
        <p:spPr>
          <a:xfrm>
            <a:off x="161606" y="2536020"/>
            <a:ext cx="9565979" cy="2158104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70B72D7B-501C-41EF-BC4C-A2A872F6D59B}"/>
              </a:ext>
            </a:extLst>
          </p:cNvPr>
          <p:cNvSpPr/>
          <p:nvPr/>
        </p:nvSpPr>
        <p:spPr>
          <a:xfrm>
            <a:off x="3200214" y="4721019"/>
            <a:ext cx="3603811" cy="331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SimSun" panose="02010600030101010101" pitchFamily="2" charset="-122"/>
              </a:rPr>
              <a:t>消防安全教育是安全社会和幸福生活的前提</a:t>
            </a:r>
            <a:endParaRPr lang="ko-KR" altLang="en-US" dirty="0">
              <a:latin typeface="SimSun" panose="02010600030101010101" pitchFamily="2" charset="-122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ED81705-D421-4E2D-8223-1E376D186C17}"/>
              </a:ext>
            </a:extLst>
          </p:cNvPr>
          <p:cNvSpPr/>
          <p:nvPr/>
        </p:nvSpPr>
        <p:spPr>
          <a:xfrm>
            <a:off x="3763587" y="190051"/>
            <a:ext cx="269817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消防部门的作用</a:t>
            </a:r>
          </a:p>
        </p:txBody>
      </p:sp>
      <p:pic>
        <p:nvPicPr>
          <p:cNvPr id="9" name="그림 8" descr="그리기, 방이(가) 표시된 사진&#10;&#10;자동 생성된 설명">
            <a:extLst>
              <a:ext uri="{FF2B5EF4-FFF2-40B4-BE49-F238E27FC236}">
                <a16:creationId xmlns:a16="http://schemas.microsoft.com/office/drawing/2014/main" id="{90CA6F92-0271-4F8F-86E1-D471AB2E4F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214" y="167583"/>
            <a:ext cx="479558" cy="601112"/>
          </a:xfrm>
          <a:prstGeom prst="rect">
            <a:avLst/>
          </a:prstGeom>
          <a:ln w="127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981765707">
                  <a:custGeom>
                    <a:avLst/>
                    <a:gdLst>
                      <a:gd name="connsiteX0" fmla="*/ 0 w 479558"/>
                      <a:gd name="connsiteY0" fmla="*/ 0 h 601112"/>
                      <a:gd name="connsiteX1" fmla="*/ 479558 w 479558"/>
                      <a:gd name="connsiteY1" fmla="*/ 0 h 601112"/>
                      <a:gd name="connsiteX2" fmla="*/ 479558 w 479558"/>
                      <a:gd name="connsiteY2" fmla="*/ 601112 h 601112"/>
                      <a:gd name="connsiteX3" fmla="*/ 0 w 479558"/>
                      <a:gd name="connsiteY3" fmla="*/ 601112 h 601112"/>
                      <a:gd name="connsiteX4" fmla="*/ 0 w 479558"/>
                      <a:gd name="connsiteY4" fmla="*/ 0 h 601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9558" h="601112" fill="none" extrusionOk="0">
                        <a:moveTo>
                          <a:pt x="0" y="0"/>
                        </a:moveTo>
                        <a:cubicBezTo>
                          <a:pt x="218521" y="-14653"/>
                          <a:pt x="376384" y="-35889"/>
                          <a:pt x="479558" y="0"/>
                        </a:cubicBezTo>
                        <a:cubicBezTo>
                          <a:pt x="481126" y="141426"/>
                          <a:pt x="485791" y="326937"/>
                          <a:pt x="479558" y="601112"/>
                        </a:cubicBezTo>
                        <a:cubicBezTo>
                          <a:pt x="260794" y="607194"/>
                          <a:pt x="101847" y="629461"/>
                          <a:pt x="0" y="601112"/>
                        </a:cubicBezTo>
                        <a:cubicBezTo>
                          <a:pt x="-1187" y="315651"/>
                          <a:pt x="-37187" y="276933"/>
                          <a:pt x="0" y="0"/>
                        </a:cubicBezTo>
                        <a:close/>
                      </a:path>
                      <a:path w="479558" h="601112" stroke="0" extrusionOk="0">
                        <a:moveTo>
                          <a:pt x="0" y="0"/>
                        </a:moveTo>
                        <a:cubicBezTo>
                          <a:pt x="120004" y="40794"/>
                          <a:pt x="246949" y="6245"/>
                          <a:pt x="479558" y="0"/>
                        </a:cubicBezTo>
                        <a:cubicBezTo>
                          <a:pt x="532230" y="117319"/>
                          <a:pt x="440309" y="418497"/>
                          <a:pt x="479558" y="601112"/>
                        </a:cubicBezTo>
                        <a:cubicBezTo>
                          <a:pt x="424455" y="643324"/>
                          <a:pt x="139205" y="610686"/>
                          <a:pt x="0" y="601112"/>
                        </a:cubicBezTo>
                        <a:cubicBezTo>
                          <a:pt x="-51013" y="515991"/>
                          <a:pt x="51196" y="2295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</p:pic>
    </p:spTree>
  </p:cSld>
  <p:clrMapOvr>
    <a:masterClrMapping/>
  </p:clrMapOvr>
  <p:transition spd="med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4"/>
          <p:cNvSpPr/>
          <p:nvPr/>
        </p:nvSpPr>
        <p:spPr>
          <a:xfrm>
            <a:off x="618281" y="2566457"/>
            <a:ext cx="88488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</a:pPr>
            <a:r>
              <a:rPr lang="en-CA" altLang="ko-KR" sz="2400" b="1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1. </a:t>
            </a:r>
            <a:r>
              <a:rPr lang="zh-CN" altLang="en-US" sz="2400" b="1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消防部门的职能和使命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_ 2p</a:t>
            </a:r>
            <a:endParaRPr sz="1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0">
              <a:lnSpc>
                <a:spcPct val="150000"/>
              </a:lnSpc>
              <a:spcBef>
                <a:spcPts val="802"/>
              </a:spcBef>
              <a:buClr>
                <a:schemeClr val="accent1"/>
              </a:buClr>
              <a:buSzPts val="2800"/>
            </a:pPr>
            <a:r>
              <a:rPr lang="en-CA" altLang="ko-KR" sz="2400" b="1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2. </a:t>
            </a:r>
            <a:r>
              <a:rPr lang="zh-CN" altLang="en-US" sz="2400" b="1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</a:rPr>
              <a:t>火灾的预防与灭火 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_ 3p</a:t>
            </a:r>
            <a:endParaRPr sz="1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0">
              <a:lnSpc>
                <a:spcPct val="150000"/>
              </a:lnSpc>
              <a:spcBef>
                <a:spcPts val="802"/>
              </a:spcBef>
            </a:pPr>
            <a:r>
              <a:rPr lang="ko-KR" sz="2400" b="1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3. </a:t>
            </a:r>
            <a:r>
              <a:rPr lang="zh-CN" altLang="en-US" sz="2400" b="1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紧急救援和安全生活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_ 5p</a:t>
            </a:r>
            <a:endParaRPr sz="2400" b="1" i="0" u="none" strike="noStrike" cap="none" dirty="0">
              <a:solidFill>
                <a:schemeClr val="accen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  <a:p>
            <a:pPr lvl="0">
              <a:lnSpc>
                <a:spcPct val="150000"/>
              </a:lnSpc>
              <a:spcBef>
                <a:spcPts val="802"/>
              </a:spcBef>
            </a:pPr>
            <a:r>
              <a:rPr lang="ko-KR" sz="2400" b="1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4. </a:t>
            </a:r>
            <a:r>
              <a:rPr lang="en-US" altLang="zh-CN" sz="2400" b="1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</a:rPr>
              <a:t>119 </a:t>
            </a:r>
            <a:r>
              <a:rPr lang="zh-CN" altLang="en-US" sz="2400" b="1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</a:rPr>
              <a:t>申报方法和处理过程 </a:t>
            </a:r>
            <a:r>
              <a:rPr lang="en-US" altLang="ko-KR" sz="2400" b="1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_ 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6p</a:t>
            </a:r>
            <a:endParaRPr sz="1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11" name="Google Shape;111;p14"/>
          <p:cNvSpPr/>
          <p:nvPr/>
        </p:nvSpPr>
        <p:spPr>
          <a:xfrm>
            <a:off x="-376714" y="1256361"/>
            <a:ext cx="265656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6600" b="0" i="0" u="none" strike="noStrike" cap="none" dirty="0" err="1">
                <a:solidFill>
                  <a:schemeClr val="lt1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C</a:t>
            </a:r>
            <a:r>
              <a:rPr lang="ko-KR" sz="2400" b="0" i="0" u="none" strike="noStrike" cap="none" dirty="0" err="1">
                <a:solidFill>
                  <a:schemeClr val="lt1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ontents</a:t>
            </a:r>
            <a:endParaRPr sz="2400" b="0" i="0" u="none" strike="noStrike" cap="none" dirty="0">
              <a:solidFill>
                <a:schemeClr val="lt1"/>
              </a:solidFill>
              <a:latin typeface="Stardos Stencil"/>
              <a:ea typeface="Stardos Stencil"/>
              <a:cs typeface="Stardos Stencil"/>
              <a:sym typeface="Stardos Stencil"/>
            </a:endParaRPr>
          </a:p>
        </p:txBody>
      </p:sp>
      <p:sp>
        <p:nvSpPr>
          <p:cNvPr id="112" name="Google Shape;112;p14"/>
          <p:cNvSpPr/>
          <p:nvPr/>
        </p:nvSpPr>
        <p:spPr>
          <a:xfrm>
            <a:off x="2464786" y="1671860"/>
            <a:ext cx="7735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zh-CN" altLang="en-US" sz="2800" b="1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消防部门的作用</a:t>
            </a:r>
          </a:p>
        </p:txBody>
      </p:sp>
      <p:cxnSp>
        <p:nvCxnSpPr>
          <p:cNvPr id="113" name="Google Shape;113;p14"/>
          <p:cNvCxnSpPr/>
          <p:nvPr/>
        </p:nvCxnSpPr>
        <p:spPr>
          <a:xfrm>
            <a:off x="2397115" y="1425639"/>
            <a:ext cx="0" cy="769441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14" name="Google Shape;114;p14"/>
          <p:cNvSpPr/>
          <p:nvPr/>
        </p:nvSpPr>
        <p:spPr>
          <a:xfrm>
            <a:off x="1950071" y="1292382"/>
            <a:ext cx="20489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 b="1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[</a:t>
            </a:r>
            <a:r>
              <a:rPr lang="ko-KR" altLang="en-US" sz="2000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第</a:t>
            </a:r>
            <a:r>
              <a:rPr lang="en-US" altLang="ko-KR" sz="2000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1</a:t>
            </a:r>
            <a:r>
              <a:rPr lang="ko-KR" altLang="en-US" sz="2000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集</a:t>
            </a:r>
            <a:r>
              <a:rPr lang="ko-KR" sz="2000" b="1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]</a:t>
            </a:r>
            <a:endParaRPr sz="2000" b="1" i="0" u="none" strike="noStrike" cap="none" dirty="0">
              <a:solidFill>
                <a:schemeClr val="accen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grpSp>
        <p:nvGrpSpPr>
          <p:cNvPr id="115" name="Google Shape;115;p14"/>
          <p:cNvGrpSpPr/>
          <p:nvPr/>
        </p:nvGrpSpPr>
        <p:grpSpPr>
          <a:xfrm>
            <a:off x="420304" y="5584560"/>
            <a:ext cx="2820276" cy="1180814"/>
            <a:chOff x="420304" y="5584560"/>
            <a:chExt cx="2820276" cy="1180814"/>
          </a:xfrm>
        </p:grpSpPr>
        <p:grpSp>
          <p:nvGrpSpPr>
            <p:cNvPr id="116" name="Google Shape;116;p14"/>
            <p:cNvGrpSpPr/>
            <p:nvPr/>
          </p:nvGrpSpPr>
          <p:grpSpPr>
            <a:xfrm>
              <a:off x="1097108" y="5910484"/>
              <a:ext cx="1240472" cy="819190"/>
              <a:chOff x="1109808" y="5910484"/>
              <a:chExt cx="1240472" cy="819190"/>
            </a:xfrm>
          </p:grpSpPr>
          <p:pic>
            <p:nvPicPr>
              <p:cNvPr id="117" name="Google Shape;117;p14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109808" y="5910484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8" name="Google Shape;118;p14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769132" y="5910484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9" name="Google Shape;119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20304" y="5907187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1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464786" y="5584560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1" name="Google Shape;121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44781" y="4158136"/>
            <a:ext cx="2828820" cy="256656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직사각형 2">
            <a:extLst>
              <a:ext uri="{FF2B5EF4-FFF2-40B4-BE49-F238E27FC236}">
                <a16:creationId xmlns:a16="http://schemas.microsoft.com/office/drawing/2014/main" id="{A7A31EF7-9BE6-4CCA-8423-ADC47BE55097}"/>
              </a:ext>
            </a:extLst>
          </p:cNvPr>
          <p:cNvSpPr/>
          <p:nvPr/>
        </p:nvSpPr>
        <p:spPr>
          <a:xfrm>
            <a:off x="7340138" y="116378"/>
            <a:ext cx="2466843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pic>
        <p:nvPicPr>
          <p:cNvPr id="16" name="그림 14">
            <a:extLst>
              <a:ext uri="{FF2B5EF4-FFF2-40B4-BE49-F238E27FC236}">
                <a16:creationId xmlns:a16="http://schemas.microsoft.com/office/drawing/2014/main" id="{73765293-EB0D-404F-B2AF-0225938EB8E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556191" y="134911"/>
            <a:ext cx="1250790" cy="629140"/>
          </a:xfrm>
          <a:prstGeom prst="rect">
            <a:avLst/>
          </a:prstGeom>
        </p:spPr>
      </p:pic>
      <p:pic>
        <p:nvPicPr>
          <p:cNvPr id="17" name="그림 15">
            <a:extLst>
              <a:ext uri="{FF2B5EF4-FFF2-40B4-BE49-F238E27FC236}">
                <a16:creationId xmlns:a16="http://schemas.microsoft.com/office/drawing/2014/main" id="{ABFA473A-1DBA-4CF8-AD12-16DB185D060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574" y="126136"/>
            <a:ext cx="1661012" cy="653860"/>
          </a:xfrm>
          <a:prstGeom prst="rect">
            <a:avLst/>
          </a:prstGeom>
        </p:spPr>
      </p:pic>
      <p:pic>
        <p:nvPicPr>
          <p:cNvPr id="21" name="Google Shape;109;p14">
            <a:extLst>
              <a:ext uri="{FF2B5EF4-FFF2-40B4-BE49-F238E27FC236}">
                <a16:creationId xmlns:a16="http://schemas.microsoft.com/office/drawing/2014/main" id="{5BBB83E0-D91B-4C89-A740-E9D0990EFA0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4" t="96017" r="59263" b="165"/>
          <a:stretch/>
        </p:blipFill>
        <p:spPr>
          <a:xfrm>
            <a:off x="0" y="6526141"/>
            <a:ext cx="4030434" cy="26248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D96CC4E4-266E-46F3-90B6-C36898AAD75A}"/>
              </a:ext>
            </a:extLst>
          </p:cNvPr>
          <p:cNvSpPr/>
          <p:nvPr/>
        </p:nvSpPr>
        <p:spPr>
          <a:xfrm>
            <a:off x="289797" y="6490097"/>
            <a:ext cx="797013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残障人士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4F0971C9-EF8E-49B7-BFFF-8BEEE90ED36D}"/>
              </a:ext>
            </a:extLst>
          </p:cNvPr>
          <p:cNvSpPr/>
          <p:nvPr/>
        </p:nvSpPr>
        <p:spPr>
          <a:xfrm>
            <a:off x="1149874" y="6489442"/>
            <a:ext cx="492443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女人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5873F3D8-183D-4290-9863-F0BD3D3D138E}"/>
              </a:ext>
            </a:extLst>
          </p:cNvPr>
          <p:cNvSpPr/>
          <p:nvPr/>
        </p:nvSpPr>
        <p:spPr>
          <a:xfrm>
            <a:off x="1799984" y="6499990"/>
            <a:ext cx="48923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长老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96519D45-9522-438E-8FB6-DC1B41B9E45B}"/>
              </a:ext>
            </a:extLst>
          </p:cNvPr>
          <p:cNvSpPr/>
          <p:nvPr/>
        </p:nvSpPr>
        <p:spPr>
          <a:xfrm>
            <a:off x="2302677" y="6439860"/>
            <a:ext cx="109972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800" b="1" dirty="0">
                <a:solidFill>
                  <a:srgbClr val="005A8D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外国人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6" descr="소방차 png 이미지 검색결과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143" name="Google Shape;143;p16"/>
          <p:cNvSpPr/>
          <p:nvPr/>
        </p:nvSpPr>
        <p:spPr>
          <a:xfrm>
            <a:off x="-1089146" y="205253"/>
            <a:ext cx="76794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700" dirty="0">
                <a:solidFill>
                  <a:srgbClr val="1F3864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消防部门的职能和使命</a:t>
            </a:r>
          </a:p>
        </p:txBody>
      </p:sp>
      <p:sp>
        <p:nvSpPr>
          <p:cNvPr id="144" name="Google Shape;144;p16"/>
          <p:cNvSpPr/>
          <p:nvPr/>
        </p:nvSpPr>
        <p:spPr>
          <a:xfrm>
            <a:off x="328571" y="213192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 dirty="0">
                <a:solidFill>
                  <a:schemeClr val="lt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1</a:t>
            </a:r>
            <a:endParaRPr sz="2600" b="1" dirty="0">
              <a:solidFill>
                <a:schemeClr val="l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145" name="Google Shape;145;p16"/>
          <p:cNvSpPr/>
          <p:nvPr/>
        </p:nvSpPr>
        <p:spPr>
          <a:xfrm>
            <a:off x="231355" y="2045003"/>
            <a:ext cx="6631687" cy="3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   消防部门是国家安全机构</a:t>
            </a:r>
            <a:endParaRPr lang="en-US" altLang="zh-CN" sz="2400" dirty="0">
              <a:solidFill>
                <a:schemeClr val="accen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lvl="0" algn="ctr">
              <a:lnSpc>
                <a:spcPct val="150000"/>
              </a:lnSpc>
            </a:pPr>
            <a:endParaRPr lang="zh-CN" altLang="en-US" sz="2000" dirty="0">
              <a:latin typeface="Malgun Gothic"/>
              <a:ea typeface="Malgun Gothic"/>
              <a:cs typeface="Malgun Gothic"/>
              <a:sym typeface="Malgun Gothic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2000" dirty="0">
                <a:latin typeface="Malgun Gothic"/>
                <a:ea typeface="Malgun Gothic"/>
                <a:cs typeface="Malgun Gothic"/>
                <a:sym typeface="Malgun Gothic"/>
              </a:rPr>
              <a:t>拥有现代化的设备和一支训</a:t>
            </a:r>
            <a:endParaRPr lang="en-US" altLang="zh-CN" sz="2000" dirty="0">
              <a:latin typeface="Malgun Gothic"/>
              <a:ea typeface="Malgun Gothic"/>
              <a:cs typeface="Malgun Gothic"/>
              <a:sym typeface="Malgun Gothic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2000" dirty="0">
                <a:latin typeface="Malgun Gothic"/>
                <a:ea typeface="Malgun Gothic"/>
                <a:cs typeface="Malgun Gothic"/>
                <a:sym typeface="Malgun Gothic"/>
              </a:rPr>
              <a:t>练有素的专业人员团队</a:t>
            </a:r>
            <a:endParaRPr lang="en-US" altLang="zh-CN" sz="2000" dirty="0">
              <a:latin typeface="Malgun Gothic"/>
              <a:ea typeface="Malgun Gothic"/>
              <a:cs typeface="Malgun Gothic"/>
              <a:sym typeface="Malgun Gothic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2000" dirty="0">
                <a:latin typeface="Malgun Gothic"/>
                <a:ea typeface="Malgun Gothic"/>
                <a:cs typeface="Malgun Gothic"/>
                <a:sym typeface="Malgun Gothic"/>
              </a:rPr>
              <a:t>始终尽力提供快速，准确的救援计划，</a:t>
            </a:r>
            <a:endParaRPr lang="en-US" altLang="zh-CN" sz="2000" dirty="0">
              <a:latin typeface="Malgun Gothic"/>
              <a:ea typeface="Malgun Gothic"/>
              <a:cs typeface="Malgun Gothic"/>
              <a:sym typeface="Malgun Gothic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2000" dirty="0">
                <a:latin typeface="Malgun Gothic"/>
                <a:ea typeface="Malgun Gothic"/>
                <a:cs typeface="Malgun Gothic"/>
                <a:sym typeface="Malgun Gothic"/>
              </a:rPr>
              <a:t>以应对各种事故，自然灾害的每种类型，</a:t>
            </a:r>
            <a:endParaRPr lang="en-US" altLang="zh-CN" sz="2000" dirty="0">
              <a:latin typeface="Malgun Gothic"/>
              <a:ea typeface="Malgun Gothic"/>
              <a:cs typeface="Malgun Gothic"/>
              <a:sym typeface="Malgun Gothic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2000" dirty="0">
                <a:latin typeface="Malgun Gothic"/>
                <a:ea typeface="Malgun Gothic"/>
                <a:cs typeface="Malgun Gothic"/>
                <a:sym typeface="Malgun Gothic"/>
              </a:rPr>
              <a:t>以确保人民和国家的安全</a:t>
            </a:r>
            <a:endParaRPr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146" name="Google Shape;14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24219" y="2067838"/>
            <a:ext cx="4043859" cy="370687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6"/>
          <p:cNvSpPr txBox="1">
            <a:spLocks noGrp="1"/>
          </p:cNvSpPr>
          <p:nvPr>
            <p:ph type="sldNum" idx="12"/>
          </p:nvPr>
        </p:nvSpPr>
        <p:spPr>
          <a:xfrm>
            <a:off x="3835719" y="6447670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dirty="0"/>
              <a:t>2</a:t>
            </a:r>
            <a:endParaRPr dirty="0"/>
          </a:p>
        </p:txBody>
      </p:sp>
      <p:grpSp>
        <p:nvGrpSpPr>
          <p:cNvPr id="148" name="Google Shape;148;p16"/>
          <p:cNvGrpSpPr/>
          <p:nvPr/>
        </p:nvGrpSpPr>
        <p:grpSpPr>
          <a:xfrm>
            <a:off x="1242985" y="1289424"/>
            <a:ext cx="4806573" cy="1569789"/>
            <a:chOff x="1250115" y="1936454"/>
            <a:chExt cx="4806573" cy="1569789"/>
          </a:xfrm>
        </p:grpSpPr>
        <p:sp>
          <p:nvSpPr>
            <p:cNvPr id="149" name="Google Shape;149;p16"/>
            <p:cNvSpPr/>
            <p:nvPr/>
          </p:nvSpPr>
          <p:spPr>
            <a:xfrm>
              <a:off x="3061516" y="1936454"/>
              <a:ext cx="1066536" cy="15697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9601" b="1">
                  <a:solidFill>
                    <a:srgbClr val="FFD966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“</a:t>
              </a:r>
              <a:endParaRPr sz="9601" b="1">
                <a:solidFill>
                  <a:srgbClr val="FFD966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150" name="Google Shape;150;p16"/>
            <p:cNvGrpSpPr/>
            <p:nvPr/>
          </p:nvGrpSpPr>
          <p:grpSpPr>
            <a:xfrm>
              <a:off x="1250115" y="2451675"/>
              <a:ext cx="4806573" cy="0"/>
              <a:chOff x="1512582" y="2142908"/>
              <a:chExt cx="4806573" cy="0"/>
            </a:xfrm>
          </p:grpSpPr>
          <p:cxnSp>
            <p:nvCxnSpPr>
              <p:cNvPr id="151" name="Google Shape;151;p16"/>
              <p:cNvCxnSpPr/>
              <p:nvPr/>
            </p:nvCxnSpPr>
            <p:spPr>
              <a:xfrm>
                <a:off x="1512582" y="2142908"/>
                <a:ext cx="1928636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cxnSp>
          <p:cxnSp>
            <p:nvCxnSpPr>
              <p:cNvPr id="152" name="Google Shape;152;p16"/>
              <p:cNvCxnSpPr/>
              <p:nvPr/>
            </p:nvCxnSpPr>
            <p:spPr>
              <a:xfrm>
                <a:off x="4390519" y="2142908"/>
                <a:ext cx="1928636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153" name="Google Shape;153;p16"/>
          <p:cNvGrpSpPr/>
          <p:nvPr/>
        </p:nvGrpSpPr>
        <p:grpSpPr>
          <a:xfrm>
            <a:off x="1273673" y="4536408"/>
            <a:ext cx="4806573" cy="1569600"/>
            <a:chOff x="1069491" y="4193727"/>
            <a:chExt cx="4806573" cy="1569600"/>
          </a:xfrm>
        </p:grpSpPr>
        <p:sp>
          <p:nvSpPr>
            <p:cNvPr id="154" name="Google Shape;154;p16"/>
            <p:cNvSpPr/>
            <p:nvPr/>
          </p:nvSpPr>
          <p:spPr>
            <a:xfrm rot="10800000" flipH="1">
              <a:off x="2939525" y="4193727"/>
              <a:ext cx="1066500" cy="15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Malgun Gothic"/>
                <a:buNone/>
              </a:pPr>
              <a:r>
                <a:rPr lang="ko-KR" sz="9600" b="1" i="0" u="none" strike="noStrike" cap="none" dirty="0">
                  <a:solidFill>
                    <a:srgbClr val="FFD966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“</a:t>
              </a:r>
              <a:endParaRPr sz="9600" b="1" i="0" u="none" strike="noStrike" cap="none" dirty="0">
                <a:solidFill>
                  <a:srgbClr val="FFD966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cxnSp>
          <p:nvCxnSpPr>
            <p:cNvPr id="155" name="Google Shape;155;p16"/>
            <p:cNvCxnSpPr/>
            <p:nvPr/>
          </p:nvCxnSpPr>
          <p:spPr>
            <a:xfrm>
              <a:off x="1069491" y="5226907"/>
              <a:ext cx="1928636" cy="0"/>
            </a:xfrm>
            <a:prstGeom prst="straightConnector1">
              <a:avLst/>
            </a:prstGeom>
            <a:noFill/>
            <a:ln w="12700" cap="flat" cmpd="sng">
              <a:solidFill>
                <a:srgbClr val="FFD96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6" name="Google Shape;156;p16"/>
            <p:cNvCxnSpPr/>
            <p:nvPr/>
          </p:nvCxnSpPr>
          <p:spPr>
            <a:xfrm>
              <a:off x="3947428" y="5226907"/>
              <a:ext cx="1928636" cy="0"/>
            </a:xfrm>
            <a:prstGeom prst="straightConnector1">
              <a:avLst/>
            </a:prstGeom>
            <a:noFill/>
            <a:ln w="12700" cap="flat" cmpd="sng">
              <a:solidFill>
                <a:srgbClr val="FFD96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57" name="Google Shape;157;p16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158" name="Google Shape;158;p16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159" name="Google Shape;159;p16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0" name="Google Shape;160;p16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61" name="Google Shape;161;p1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" name="Google Shape;162;p1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" name="직사각형 1">
            <a:extLst>
              <a:ext uri="{FF2B5EF4-FFF2-40B4-BE49-F238E27FC236}">
                <a16:creationId xmlns:a16="http://schemas.microsoft.com/office/drawing/2014/main" id="{180CE971-FB54-4AD8-8856-6870724FCB14}"/>
              </a:ext>
            </a:extLst>
          </p:cNvPr>
          <p:cNvSpPr/>
          <p:nvPr/>
        </p:nvSpPr>
        <p:spPr>
          <a:xfrm>
            <a:off x="7674894" y="455011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pic>
        <p:nvPicPr>
          <p:cNvPr id="28" name="그림 12">
            <a:extLst>
              <a:ext uri="{FF2B5EF4-FFF2-40B4-BE49-F238E27FC236}">
                <a16:creationId xmlns:a16="http://schemas.microsoft.com/office/drawing/2014/main" id="{5C753D3B-B7AE-4CB5-A62C-D2A47797B59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700085"/>
            <a:ext cx="1075271" cy="540855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99BD38F1-B7F3-41F2-AF8A-76E95DE4FEA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700085"/>
            <a:ext cx="1427928" cy="562106"/>
          </a:xfrm>
          <a:prstGeom prst="rect">
            <a:avLst/>
          </a:prstGeom>
        </p:spPr>
      </p:pic>
      <p:pic>
        <p:nvPicPr>
          <p:cNvPr id="30" name="Google Shape;141;p16">
            <a:extLst>
              <a:ext uri="{FF2B5EF4-FFF2-40B4-BE49-F238E27FC236}">
                <a16:creationId xmlns:a16="http://schemas.microsoft.com/office/drawing/2014/main" id="{B4498C1A-C294-40B2-81AC-ACBE89AB98B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직사각형 30">
            <a:extLst>
              <a:ext uri="{FF2B5EF4-FFF2-40B4-BE49-F238E27FC236}">
                <a16:creationId xmlns:a16="http://schemas.microsoft.com/office/drawing/2014/main" id="{780F993F-15DA-4957-A15F-03A93528E2D7}"/>
              </a:ext>
            </a:extLst>
          </p:cNvPr>
          <p:cNvSpPr/>
          <p:nvPr/>
        </p:nvSpPr>
        <p:spPr>
          <a:xfrm>
            <a:off x="6899815" y="6482027"/>
            <a:ext cx="80926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残障人士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AC0D66F1-656D-4E52-BB3C-4B311BE1C50B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女人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4CBD4E85-E581-410B-83D5-0597CFC69D1C}"/>
              </a:ext>
            </a:extLst>
          </p:cNvPr>
          <p:cNvSpPr/>
          <p:nvPr/>
        </p:nvSpPr>
        <p:spPr>
          <a:xfrm>
            <a:off x="8520525" y="6491920"/>
            <a:ext cx="513281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长老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C6E2F066-B2E3-4656-88F7-6DDE70F4CB90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b="1" dirty="0">
                <a:solidFill>
                  <a:srgbClr val="005A8D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外国人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8" y="-826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7"/>
          <p:cNvSpPr/>
          <p:nvPr/>
        </p:nvSpPr>
        <p:spPr>
          <a:xfrm>
            <a:off x="966686" y="227515"/>
            <a:ext cx="833087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zh-CN" altLang="en-US" sz="2600" b="1" dirty="0">
                <a:solidFill>
                  <a:srgbClr val="1F3864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火灾的预防与灭火</a:t>
            </a:r>
          </a:p>
        </p:txBody>
      </p:sp>
      <p:sp>
        <p:nvSpPr>
          <p:cNvPr id="169" name="Google Shape;169;p17"/>
          <p:cNvSpPr/>
          <p:nvPr/>
        </p:nvSpPr>
        <p:spPr>
          <a:xfrm>
            <a:off x="335562" y="227515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 dirty="0">
                <a:solidFill>
                  <a:schemeClr val="lt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2</a:t>
            </a:r>
            <a:endParaRPr sz="2600" b="1" dirty="0">
              <a:solidFill>
                <a:schemeClr val="l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170" name="Google Shape;170;p17"/>
          <p:cNvSpPr/>
          <p:nvPr/>
        </p:nvSpPr>
        <p:spPr>
          <a:xfrm>
            <a:off x="4799053" y="1367605"/>
            <a:ext cx="5022593" cy="16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dirty="0">
                <a:latin typeface="Malgun Gothic"/>
                <a:ea typeface="Malgun Gothic"/>
                <a:cs typeface="Malgun Gothic"/>
                <a:sym typeface="Malgun Gothic"/>
              </a:rPr>
              <a:t>火灾预防</a:t>
            </a:r>
            <a:endParaRPr lang="en-US" altLang="ko-KR" sz="2000" dirty="0"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600" dirty="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-  </a:t>
            </a:r>
            <a:r>
              <a:rPr lang="zh-CN" altLang="en-US" sz="1600" dirty="0">
                <a:latin typeface="Malgun Gothic"/>
                <a:ea typeface="Malgun Gothic"/>
                <a:cs typeface="Malgun Gothic"/>
                <a:sym typeface="Malgun Gothic"/>
              </a:rPr>
              <a:t>火灾安全教育与宣传</a:t>
            </a:r>
            <a:endParaRPr lang="en-US" altLang="zh-CN" sz="1600" dirty="0"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600" dirty="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-  </a:t>
            </a:r>
            <a:r>
              <a:rPr lang="zh-CN" altLang="en-US" sz="1600" dirty="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调查和检查防火设备</a:t>
            </a:r>
            <a:r>
              <a:rPr lang="en-US" altLang="ko-KR" sz="1600" dirty="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600" dirty="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-  </a:t>
            </a:r>
            <a:r>
              <a:rPr lang="ko-KR" altLang="en-US" sz="1600" dirty="0">
                <a:latin typeface="Malgun Gothic"/>
                <a:ea typeface="Malgun Gothic"/>
                <a:cs typeface="Malgun Gothic"/>
                <a:sym typeface="Malgun Gothic"/>
              </a:rPr>
              <a:t>防火作业 </a:t>
            </a:r>
            <a:r>
              <a:rPr lang="zh-CN" altLang="en-US" sz="1600" dirty="0">
                <a:latin typeface="Malgun Gothic"/>
                <a:ea typeface="Malgun Gothic"/>
                <a:cs typeface="Malgun Gothic"/>
                <a:sym typeface="Malgun Gothic"/>
              </a:rPr>
              <a:t>等</a:t>
            </a:r>
            <a:endParaRPr lang="en-US" sz="1600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171" name="Google Shape;171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0000" y="3944455"/>
            <a:ext cx="3189860" cy="2127636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7"/>
          <p:cNvSpPr txBox="1">
            <a:spLocks noGrp="1"/>
          </p:cNvSpPr>
          <p:nvPr>
            <p:ph type="sldNum" idx="12"/>
          </p:nvPr>
        </p:nvSpPr>
        <p:spPr>
          <a:xfrm>
            <a:off x="3835719" y="6447670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3</a:t>
            </a:r>
            <a:endParaRPr dirty="0"/>
          </a:p>
        </p:txBody>
      </p:sp>
      <p:pic>
        <p:nvPicPr>
          <p:cNvPr id="173" name="Google Shape;173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0000" y="1312850"/>
            <a:ext cx="3189860" cy="2124881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7"/>
          <p:cNvSpPr/>
          <p:nvPr/>
        </p:nvSpPr>
        <p:spPr>
          <a:xfrm>
            <a:off x="4799054" y="4129594"/>
            <a:ext cx="5483400" cy="12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000" dirty="0">
                <a:latin typeface="Malgun Gothic"/>
                <a:ea typeface="Malgun Gothic"/>
                <a:cs typeface="Malgun Gothic"/>
                <a:sym typeface="Malgun Gothic"/>
              </a:rPr>
              <a:t>消防员</a:t>
            </a:r>
            <a:endParaRPr lang="en-US" altLang="ko-KR" sz="2000" dirty="0">
              <a:latin typeface="Malgun Gothic"/>
              <a:ea typeface="Malgun Gothic"/>
              <a:cs typeface="Malgun Gothic"/>
              <a:sym typeface="Malgun Gothic"/>
            </a:endParaRPr>
          </a:p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>
                <a:latin typeface="Malgun Gothic"/>
                <a:ea typeface="Malgun Gothic"/>
                <a:cs typeface="Malgun Gothic"/>
                <a:sym typeface="Malgun Gothic"/>
              </a:rPr>
              <a:t>-</a:t>
            </a:r>
            <a:r>
              <a:rPr lang="zh-CN" altLang="en-US" sz="1600" dirty="0">
                <a:latin typeface="Malgun Gothic"/>
                <a:ea typeface="Malgun Gothic"/>
                <a:cs typeface="Malgun Gothic"/>
                <a:sym typeface="Malgun Gothic"/>
              </a:rPr>
              <a:t>  营救因火灾引起的所有火灾</a:t>
            </a:r>
          </a:p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>
                <a:latin typeface="Malgun Gothic"/>
                <a:ea typeface="Malgun Gothic"/>
                <a:cs typeface="Malgun Gothic"/>
                <a:sym typeface="Malgun Gothic"/>
              </a:rPr>
              <a:t>-</a:t>
            </a:r>
            <a:r>
              <a:rPr lang="zh-CN" altLang="en-US" sz="1600" dirty="0">
                <a:latin typeface="Malgun Gothic"/>
                <a:ea typeface="Malgun Gothic"/>
                <a:cs typeface="Malgun Gothic"/>
                <a:sym typeface="Malgun Gothic"/>
              </a:rPr>
              <a:t>  使用现代化的设备和训练有素的人力资源</a:t>
            </a:r>
            <a:endParaRPr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75" name="Google Shape;175;p17"/>
          <p:cNvSpPr/>
          <p:nvPr/>
        </p:nvSpPr>
        <p:spPr>
          <a:xfrm>
            <a:off x="1080000" y="1119206"/>
            <a:ext cx="1483283" cy="313667"/>
          </a:xfrm>
          <a:prstGeom prst="roundRect">
            <a:avLst>
              <a:gd name="adj" fmla="val 50000"/>
            </a:avLst>
          </a:prstGeom>
          <a:solidFill>
            <a:srgbClr val="1F4E7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76" name="Google Shape;176;p17"/>
          <p:cNvSpPr/>
          <p:nvPr/>
        </p:nvSpPr>
        <p:spPr>
          <a:xfrm>
            <a:off x="966686" y="1110285"/>
            <a:ext cx="1702602" cy="33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400" dirty="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防火</a:t>
            </a:r>
            <a:endParaRPr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77" name="Google Shape;177;p17"/>
          <p:cNvSpPr/>
          <p:nvPr/>
        </p:nvSpPr>
        <p:spPr>
          <a:xfrm>
            <a:off x="1080000" y="3750811"/>
            <a:ext cx="1483283" cy="313667"/>
          </a:xfrm>
          <a:prstGeom prst="roundRect">
            <a:avLst>
              <a:gd name="adj" fmla="val 50000"/>
            </a:avLst>
          </a:prstGeom>
          <a:solidFill>
            <a:srgbClr val="1F4E7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78" name="Google Shape;178;p17"/>
          <p:cNvSpPr/>
          <p:nvPr/>
        </p:nvSpPr>
        <p:spPr>
          <a:xfrm>
            <a:off x="1076013" y="3741890"/>
            <a:ext cx="1483283" cy="33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400" dirty="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灭火</a:t>
            </a:r>
            <a:endParaRPr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grpSp>
        <p:nvGrpSpPr>
          <p:cNvPr id="181" name="Google Shape;181;p17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182" name="Google Shape;182;p17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183" name="Google Shape;183;p17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4" name="Google Shape;184;p17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85" name="Google Shape;185;p17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p17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직사각형 1">
            <a:extLst>
              <a:ext uri="{FF2B5EF4-FFF2-40B4-BE49-F238E27FC236}">
                <a16:creationId xmlns:a16="http://schemas.microsoft.com/office/drawing/2014/main" id="{A049D058-42B9-4AE2-B4A0-FE32E01C741D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pic>
        <p:nvPicPr>
          <p:cNvPr id="25" name="그림 12">
            <a:extLst>
              <a:ext uri="{FF2B5EF4-FFF2-40B4-BE49-F238E27FC236}">
                <a16:creationId xmlns:a16="http://schemas.microsoft.com/office/drawing/2014/main" id="{523C81A1-538B-46B9-95B3-505D7F63AD5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414471D1-D504-46A3-9533-F55BA9451D6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pic>
        <p:nvPicPr>
          <p:cNvPr id="42" name="Google Shape;141;p16">
            <a:extLst>
              <a:ext uri="{FF2B5EF4-FFF2-40B4-BE49-F238E27FC236}">
                <a16:creationId xmlns:a16="http://schemas.microsoft.com/office/drawing/2014/main" id="{B5741962-18BC-4930-AB3A-ABE90106F0E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직사각형 42">
            <a:extLst>
              <a:ext uri="{FF2B5EF4-FFF2-40B4-BE49-F238E27FC236}">
                <a16:creationId xmlns:a16="http://schemas.microsoft.com/office/drawing/2014/main" id="{A62DC785-56E1-41CF-86D3-A2A11452A65B}"/>
              </a:ext>
            </a:extLst>
          </p:cNvPr>
          <p:cNvSpPr/>
          <p:nvPr/>
        </p:nvSpPr>
        <p:spPr>
          <a:xfrm>
            <a:off x="6899815" y="6482027"/>
            <a:ext cx="80926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残障人士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98134BF4-E2BF-4C67-9F5A-582391D4CF3F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女人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30913392-AC20-4F02-B492-C96B1E016E46}"/>
              </a:ext>
            </a:extLst>
          </p:cNvPr>
          <p:cNvSpPr/>
          <p:nvPr/>
        </p:nvSpPr>
        <p:spPr>
          <a:xfrm>
            <a:off x="8520525" y="6491920"/>
            <a:ext cx="513281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长老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D932F3B1-2176-4805-B75F-F3FEFD1215CD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b="1" dirty="0">
                <a:solidFill>
                  <a:srgbClr val="005A8D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外国人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0" name="다이아몬드 27">
            <a:extLst>
              <a:ext uri="{FF2B5EF4-FFF2-40B4-BE49-F238E27FC236}">
                <a16:creationId xmlns:a16="http://schemas.microsoft.com/office/drawing/2014/main" id="{A03DF9B1-1F01-42F6-96C4-DCE72CBAD397}"/>
              </a:ext>
            </a:extLst>
          </p:cNvPr>
          <p:cNvSpPr/>
          <p:nvPr/>
        </p:nvSpPr>
        <p:spPr>
          <a:xfrm>
            <a:off x="4605696" y="1569907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sp>
        <p:nvSpPr>
          <p:cNvPr id="31" name="다이아몬드 27">
            <a:extLst>
              <a:ext uri="{FF2B5EF4-FFF2-40B4-BE49-F238E27FC236}">
                <a16:creationId xmlns:a16="http://schemas.microsoft.com/office/drawing/2014/main" id="{724A8256-58CE-4AE5-964F-56F97ADFFDF8}"/>
              </a:ext>
            </a:extLst>
          </p:cNvPr>
          <p:cNvSpPr/>
          <p:nvPr/>
        </p:nvSpPr>
        <p:spPr>
          <a:xfrm>
            <a:off x="4596731" y="4301357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</p:spTree>
  </p:cSld>
  <p:clrMapOvr>
    <a:masterClrMapping/>
  </p:clrMapOvr>
  <p:transition spd="med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8" y="396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8"/>
          <p:cNvSpPr/>
          <p:nvPr/>
        </p:nvSpPr>
        <p:spPr>
          <a:xfrm>
            <a:off x="968991" y="231269"/>
            <a:ext cx="833087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600" dirty="0">
                <a:solidFill>
                  <a:srgbClr val="1F3864"/>
                </a:solidFill>
                <a:latin typeface="SimSun" panose="02010600030101010101" pitchFamily="2" charset="-122"/>
                <a:ea typeface="SimSun" panose="02010600030101010101" pitchFamily="2" charset="-122"/>
                <a:sym typeface="Arial"/>
              </a:rPr>
              <a:t>紧急救援和安全生活</a:t>
            </a:r>
          </a:p>
        </p:txBody>
      </p:sp>
      <p:sp>
        <p:nvSpPr>
          <p:cNvPr id="193" name="Google Shape;193;p18"/>
          <p:cNvSpPr/>
          <p:nvPr/>
        </p:nvSpPr>
        <p:spPr>
          <a:xfrm>
            <a:off x="346067" y="231616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 dirty="0">
                <a:solidFill>
                  <a:schemeClr val="lt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3</a:t>
            </a:r>
            <a:endParaRPr sz="2600" b="1" dirty="0">
              <a:solidFill>
                <a:schemeClr val="l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194" name="Google Shape;194;p18"/>
          <p:cNvSpPr/>
          <p:nvPr/>
        </p:nvSpPr>
        <p:spPr>
          <a:xfrm>
            <a:off x="4782940" y="1526981"/>
            <a:ext cx="4725437" cy="12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ko-KR" altLang="en-US" sz="2000" dirty="0">
                <a:latin typeface="Malgun Gothic"/>
                <a:ea typeface="Malgun Gothic"/>
                <a:cs typeface="Malgun Gothic"/>
                <a:sym typeface="Malgun Gothic"/>
              </a:rPr>
              <a:t>紧急救援</a:t>
            </a:r>
            <a:endParaRPr lang="en-US" altLang="ko-KR" sz="2000" dirty="0">
              <a:latin typeface="Malgun Gothic"/>
              <a:ea typeface="Malgun Gothic"/>
              <a:cs typeface="Malgun Gothic"/>
              <a:sym typeface="Malgun Gothic"/>
            </a:endParaRPr>
          </a:p>
          <a:p>
            <a:pPr lvl="0" algn="just">
              <a:lnSpc>
                <a:spcPct val="150000"/>
              </a:lnSpc>
            </a:pPr>
            <a:r>
              <a:rPr lang="en-CA" altLang="ko-KR" sz="1500" dirty="0">
                <a:latin typeface="Malgun Gothic"/>
                <a:ea typeface="Malgun Gothic"/>
                <a:cs typeface="Malgun Gothic"/>
                <a:sym typeface="Malgun Gothic"/>
              </a:rPr>
              <a:t>- </a:t>
            </a:r>
            <a:r>
              <a:rPr lang="zh-CN" altLang="en-US" sz="1500" dirty="0">
                <a:latin typeface="Malgun Gothic"/>
                <a:ea typeface="Malgun Gothic"/>
                <a:cs typeface="Malgun Gothic"/>
                <a:sym typeface="Malgun Gothic"/>
              </a:rPr>
              <a:t>救援人员遇到自然灾害或火灾引发的事故</a:t>
            </a:r>
            <a:endParaRPr lang="en-CA" altLang="ko-KR" sz="1500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lvl="0" algn="just">
              <a:lnSpc>
                <a:spcPct val="150000"/>
              </a:lnSpc>
            </a:pPr>
            <a:r>
              <a:rPr lang="en-US" altLang="ko-KR" sz="1500" dirty="0">
                <a:latin typeface="Malgun Gothic"/>
                <a:ea typeface="Malgun Gothic"/>
                <a:cs typeface="Malgun Gothic"/>
                <a:sym typeface="Malgun Gothic"/>
              </a:rPr>
              <a:t>- </a:t>
            </a:r>
            <a:r>
              <a:rPr lang="zh-CN" altLang="en-US" sz="1500" dirty="0">
                <a:latin typeface="Malgun Gothic"/>
                <a:ea typeface="Malgun Gothic"/>
                <a:cs typeface="Malgun Gothic"/>
                <a:sym typeface="Malgun Gothic"/>
              </a:rPr>
              <a:t>救援航空，河流和山区事故</a:t>
            </a:r>
            <a:endParaRPr sz="15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95" name="Google Shape;195;p18"/>
          <p:cNvSpPr txBox="1">
            <a:spLocks noGrp="1"/>
          </p:cNvSpPr>
          <p:nvPr>
            <p:ph type="sldNum" idx="12"/>
          </p:nvPr>
        </p:nvSpPr>
        <p:spPr>
          <a:xfrm>
            <a:off x="3835719" y="6447670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4</a:t>
            </a:r>
            <a:endParaRPr dirty="0"/>
          </a:p>
        </p:txBody>
      </p:sp>
      <p:sp>
        <p:nvSpPr>
          <p:cNvPr id="196" name="Google Shape;196;p18"/>
          <p:cNvSpPr/>
          <p:nvPr/>
        </p:nvSpPr>
        <p:spPr>
          <a:xfrm>
            <a:off x="4782940" y="4023453"/>
            <a:ext cx="3270314" cy="221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ko-KR" altLang="en-US" sz="2000" dirty="0"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000" dirty="0">
                <a:latin typeface="Malgun Gothic"/>
                <a:ea typeface="Malgun Gothic"/>
                <a:cs typeface="Malgun Gothic"/>
                <a:sym typeface="Malgun Gothic"/>
              </a:rPr>
              <a:t>日常生活中的安全</a:t>
            </a:r>
            <a:endParaRPr lang="en-CA" altLang="ko-KR" sz="2000" dirty="0"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altLang="ko-KR" sz="1500" dirty="0">
                <a:latin typeface="Malgun Gothic"/>
                <a:ea typeface="Malgun Gothic"/>
                <a:cs typeface="Malgun Gothic"/>
                <a:sym typeface="Malgun Gothic"/>
              </a:rPr>
              <a:t>- </a:t>
            </a:r>
            <a:r>
              <a:rPr lang="zh-CN" altLang="en-US" sz="1500" dirty="0">
                <a:latin typeface="Malgun Gothic"/>
                <a:ea typeface="Malgun Gothic"/>
                <a:sym typeface="Malgun Gothic"/>
              </a:rPr>
              <a:t>检查消防设备的技术错误</a:t>
            </a:r>
            <a:r>
              <a:rPr lang="en-US" altLang="ko-KR" sz="1200" dirty="0">
                <a:latin typeface="Malgun Gothic"/>
                <a:ea typeface="Malgun Gothic"/>
                <a:cs typeface="Malgun Gothic"/>
                <a:sym typeface="Malgun Gothic"/>
              </a:rPr>
              <a:t/>
            </a:r>
            <a:br>
              <a:rPr lang="en-US" altLang="ko-KR" sz="1200" dirty="0">
                <a:latin typeface="Malgun Gothic"/>
                <a:ea typeface="Malgun Gothic"/>
                <a:cs typeface="Malgun Gothic"/>
                <a:sym typeface="Malgun Gothic"/>
              </a:rPr>
            </a:br>
            <a:r>
              <a:rPr lang="en-US" altLang="ko-KR" sz="1500" dirty="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- </a:t>
            </a:r>
            <a:r>
              <a:rPr lang="zh-CN" altLang="en-US" sz="1500" dirty="0">
                <a:latin typeface="Malgun Gothic"/>
                <a:ea typeface="Malgun Gothic"/>
                <a:cs typeface="Malgun Gothic"/>
                <a:sym typeface="Malgun Gothic"/>
              </a:rPr>
              <a:t>消除危险的动物（蛇，马，野猪）</a:t>
            </a:r>
            <a:endParaRPr lang="en-US" sz="1500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197" name="Google Shape;197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0000" y="1692000"/>
            <a:ext cx="3189860" cy="2127636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8"/>
          <p:cNvSpPr/>
          <p:nvPr/>
        </p:nvSpPr>
        <p:spPr>
          <a:xfrm>
            <a:off x="1080000" y="1498356"/>
            <a:ext cx="1483283" cy="313667"/>
          </a:xfrm>
          <a:prstGeom prst="roundRect">
            <a:avLst>
              <a:gd name="adj" fmla="val 50000"/>
            </a:avLst>
          </a:prstGeom>
          <a:solidFill>
            <a:srgbClr val="1F4E7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99" name="Google Shape;199;p18"/>
          <p:cNvSpPr/>
          <p:nvPr/>
        </p:nvSpPr>
        <p:spPr>
          <a:xfrm>
            <a:off x="930605" y="1480515"/>
            <a:ext cx="1764141" cy="33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200" dirty="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紧急救援</a:t>
            </a:r>
            <a:endParaRPr sz="12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200" name="Google Shape;200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0000" y="4081644"/>
            <a:ext cx="3189860" cy="2125742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8"/>
          <p:cNvSpPr/>
          <p:nvPr/>
        </p:nvSpPr>
        <p:spPr>
          <a:xfrm>
            <a:off x="1080000" y="3888000"/>
            <a:ext cx="1483283" cy="313667"/>
          </a:xfrm>
          <a:prstGeom prst="roundRect">
            <a:avLst>
              <a:gd name="adj" fmla="val 50000"/>
            </a:avLst>
          </a:prstGeom>
          <a:solidFill>
            <a:srgbClr val="1F4E7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02" name="Google Shape;202;p18"/>
          <p:cNvSpPr/>
          <p:nvPr/>
        </p:nvSpPr>
        <p:spPr>
          <a:xfrm>
            <a:off x="1080001" y="3870070"/>
            <a:ext cx="1483282" cy="33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200" dirty="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安全保证</a:t>
            </a:r>
            <a:endParaRPr sz="12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03" name="Google Shape;203;p18"/>
          <p:cNvSpPr/>
          <p:nvPr/>
        </p:nvSpPr>
        <p:spPr>
          <a:xfrm>
            <a:off x="4737221" y="2665395"/>
            <a:ext cx="4823278" cy="12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CA" altLang="ko-KR" sz="2000" dirty="0"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000" dirty="0">
                <a:latin typeface="Malgun Gothic"/>
                <a:ea typeface="Malgun Gothic"/>
                <a:cs typeface="Malgun Gothic"/>
                <a:sym typeface="Malgun Gothic"/>
              </a:rPr>
              <a:t>紧急情况</a:t>
            </a:r>
            <a:endParaRPr lang="en-US" altLang="ko-KR" sz="2000" dirty="0"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500" dirty="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- </a:t>
            </a:r>
            <a:r>
              <a:rPr lang="en-US" altLang="ko-KR" sz="1500" dirty="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zh-CN" altLang="en-US" sz="1500" dirty="0">
                <a:latin typeface="Malgun Gothic"/>
                <a:ea typeface="Malgun Gothic"/>
                <a:cs typeface="Malgun Gothic"/>
                <a:sym typeface="Malgun Gothic"/>
              </a:rPr>
              <a:t>快速响应需要及时援助的受伤人员</a:t>
            </a:r>
            <a:endParaRPr lang="en-US" altLang="ko-KR" sz="1500" dirty="0">
              <a:latin typeface="Malgun Gothic"/>
              <a:ea typeface="Malgun Gothic"/>
              <a:cs typeface="Malgun Gothic"/>
              <a:sym typeface="Malgun Gothic"/>
            </a:endParaRPr>
          </a:p>
          <a:p>
            <a:pPr lvl="0" algn="just">
              <a:lnSpc>
                <a:spcPct val="150000"/>
              </a:lnSpc>
            </a:pPr>
            <a:r>
              <a:rPr lang="ko-KR" sz="1500" dirty="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- </a:t>
            </a:r>
            <a:r>
              <a:rPr lang="en-US" altLang="ko-KR" sz="1500" dirty="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zh-CN" altLang="en-US" sz="1500" dirty="0">
                <a:latin typeface="Malgun Gothic"/>
                <a:ea typeface="Malgun Gothic"/>
                <a:cs typeface="Malgun Gothic"/>
                <a:sym typeface="Malgun Gothic"/>
              </a:rPr>
              <a:t>在紧急情况下将患者带到正确的医疗机构</a:t>
            </a:r>
            <a:endParaRPr sz="1500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207" name="Google Shape;207;p18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208" name="Google Shape;208;p18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209" name="Google Shape;209;p18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0" name="Google Shape;210;p18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11" name="Google Shape;211;p18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" name="Google Shape;212;p18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직사각형 1">
            <a:extLst>
              <a:ext uri="{FF2B5EF4-FFF2-40B4-BE49-F238E27FC236}">
                <a16:creationId xmlns:a16="http://schemas.microsoft.com/office/drawing/2014/main" id="{A9EFF061-46C9-495B-8AE6-2277305CEEE8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pic>
        <p:nvPicPr>
          <p:cNvPr id="25" name="그림 12">
            <a:extLst>
              <a:ext uri="{FF2B5EF4-FFF2-40B4-BE49-F238E27FC236}">
                <a16:creationId xmlns:a16="http://schemas.microsoft.com/office/drawing/2014/main" id="{2C942885-C1AD-4F56-A2E5-3DBA6B89606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7195C856-C59C-4767-ACC3-37732A69F85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pic>
        <p:nvPicPr>
          <p:cNvPr id="32" name="Google Shape;141;p16">
            <a:extLst>
              <a:ext uri="{FF2B5EF4-FFF2-40B4-BE49-F238E27FC236}">
                <a16:creationId xmlns:a16="http://schemas.microsoft.com/office/drawing/2014/main" id="{30B16C62-BDA8-4244-AC04-A85CF64FBF0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직사각형 32">
            <a:extLst>
              <a:ext uri="{FF2B5EF4-FFF2-40B4-BE49-F238E27FC236}">
                <a16:creationId xmlns:a16="http://schemas.microsoft.com/office/drawing/2014/main" id="{A9F10D70-CFBD-44AB-98E0-813DB8863969}"/>
              </a:ext>
            </a:extLst>
          </p:cNvPr>
          <p:cNvSpPr/>
          <p:nvPr/>
        </p:nvSpPr>
        <p:spPr>
          <a:xfrm>
            <a:off x="6899815" y="6482027"/>
            <a:ext cx="80926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残障人士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BA15EA93-EC65-4815-B930-CF3F3BAE0EBE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女人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5B43DB90-12AC-44D7-85C3-8D820FCB1EB6}"/>
              </a:ext>
            </a:extLst>
          </p:cNvPr>
          <p:cNvSpPr/>
          <p:nvPr/>
        </p:nvSpPr>
        <p:spPr>
          <a:xfrm>
            <a:off x="8520525" y="6491920"/>
            <a:ext cx="513281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长老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CD2D04C9-F756-4D05-BC70-A724FAAD6F6D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b="1" dirty="0">
                <a:solidFill>
                  <a:srgbClr val="005A8D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外国人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3" name="다이아몬드 27">
            <a:extLst>
              <a:ext uri="{FF2B5EF4-FFF2-40B4-BE49-F238E27FC236}">
                <a16:creationId xmlns:a16="http://schemas.microsoft.com/office/drawing/2014/main" id="{3951E3FE-7356-4EAF-8D18-6C61C02FD8A4}"/>
              </a:ext>
            </a:extLst>
          </p:cNvPr>
          <p:cNvSpPr/>
          <p:nvPr/>
        </p:nvSpPr>
        <p:spPr>
          <a:xfrm flipH="1">
            <a:off x="4571142" y="1721662"/>
            <a:ext cx="207160" cy="207160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sp>
        <p:nvSpPr>
          <p:cNvPr id="44" name="다이아몬드 27">
            <a:extLst>
              <a:ext uri="{FF2B5EF4-FFF2-40B4-BE49-F238E27FC236}">
                <a16:creationId xmlns:a16="http://schemas.microsoft.com/office/drawing/2014/main" id="{67BBB5D9-2863-4299-BF41-73ED3A7D67B1}"/>
              </a:ext>
            </a:extLst>
          </p:cNvPr>
          <p:cNvSpPr/>
          <p:nvPr/>
        </p:nvSpPr>
        <p:spPr>
          <a:xfrm flipH="1">
            <a:off x="4571142" y="3311745"/>
            <a:ext cx="207160" cy="207160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sp>
        <p:nvSpPr>
          <p:cNvPr id="45" name="다이아몬드 27">
            <a:extLst>
              <a:ext uri="{FF2B5EF4-FFF2-40B4-BE49-F238E27FC236}">
                <a16:creationId xmlns:a16="http://schemas.microsoft.com/office/drawing/2014/main" id="{7725AC2A-C685-4717-AB74-CB135C3DADFF}"/>
              </a:ext>
            </a:extLst>
          </p:cNvPr>
          <p:cNvSpPr/>
          <p:nvPr/>
        </p:nvSpPr>
        <p:spPr>
          <a:xfrm flipH="1">
            <a:off x="4571142" y="4663582"/>
            <a:ext cx="207160" cy="207160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</p:spTree>
  </p:cSld>
  <p:clrMapOvr>
    <a:masterClrMapping/>
  </p:clrMapOvr>
  <p:transition spd="med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9"/>
          <p:cNvSpPr/>
          <p:nvPr/>
        </p:nvSpPr>
        <p:spPr>
          <a:xfrm>
            <a:off x="1001655" y="207116"/>
            <a:ext cx="8330871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</a:pP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</a:rPr>
              <a:t>119 </a:t>
            </a: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</a:rPr>
              <a:t>申报方法和处理过程</a:t>
            </a:r>
          </a:p>
        </p:txBody>
      </p:sp>
      <p:sp>
        <p:nvSpPr>
          <p:cNvPr id="219" name="Google Shape;219;p19"/>
          <p:cNvSpPr/>
          <p:nvPr/>
        </p:nvSpPr>
        <p:spPr>
          <a:xfrm>
            <a:off x="354173" y="211865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 dirty="0">
                <a:solidFill>
                  <a:schemeClr val="lt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4</a:t>
            </a:r>
            <a:endParaRPr sz="2600" b="1" dirty="0">
              <a:solidFill>
                <a:schemeClr val="l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220" name="Google Shape;220;p19"/>
          <p:cNvSpPr/>
          <p:nvPr/>
        </p:nvSpPr>
        <p:spPr>
          <a:xfrm>
            <a:off x="1230075" y="1444857"/>
            <a:ext cx="1550164" cy="33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algun Gothic"/>
              <a:buNone/>
            </a:pPr>
            <a:r>
              <a:rPr lang="ko-KR" sz="1400" b="1" i="0" u="none" strike="noStrike" cap="none" dirty="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각종 재난 </a:t>
            </a:r>
            <a:endParaRPr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21" name="Google Shape;221;p19"/>
          <p:cNvSpPr/>
          <p:nvPr/>
        </p:nvSpPr>
        <p:spPr>
          <a:xfrm>
            <a:off x="1154416" y="3822926"/>
            <a:ext cx="1701481" cy="33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algun Gothic"/>
              <a:buNone/>
            </a:pPr>
            <a:r>
              <a:rPr lang="ko-KR" sz="1400" b="1" i="0" u="none" strike="noStrike" cap="none" dirty="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    대한민국 소방관 </a:t>
            </a:r>
            <a:endParaRPr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22" name="Google Shape;222;p19"/>
          <p:cNvSpPr/>
          <p:nvPr/>
        </p:nvSpPr>
        <p:spPr>
          <a:xfrm>
            <a:off x="1220783" y="1391941"/>
            <a:ext cx="1550164" cy="33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algun Gothic"/>
              <a:buNone/>
            </a:pPr>
            <a:r>
              <a:rPr lang="ko-KR" sz="1400" b="1" i="0" u="none" strike="noStrike" cap="none" dirty="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응급 의료</a:t>
            </a:r>
            <a:endParaRPr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23" name="Google Shape;223;p19"/>
          <p:cNvSpPr/>
          <p:nvPr/>
        </p:nvSpPr>
        <p:spPr>
          <a:xfrm>
            <a:off x="175512" y="1842187"/>
            <a:ext cx="6259284" cy="5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70000"/>
              </a:lnSpc>
              <a:buClr>
                <a:schemeClr val="accent1"/>
              </a:buClr>
              <a:buSzPts val="2000"/>
            </a:pPr>
            <a:r>
              <a:rPr lang="zh-CN" altLang="en-US" sz="2000" dirty="0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如果发生事故或火灾，</a:t>
            </a:r>
            <a:endParaRPr lang="en-US" altLang="zh-CN" sz="2000" dirty="0">
              <a:solidFill>
                <a:schemeClr val="accen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lvl="0" algn="ctr">
              <a:lnSpc>
                <a:spcPct val="170000"/>
              </a:lnSpc>
              <a:buClr>
                <a:schemeClr val="accent1"/>
              </a:buClr>
              <a:buSzPts val="2000"/>
            </a:pPr>
            <a:r>
              <a:rPr lang="zh-CN" altLang="en-US" sz="2000" dirty="0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请立即拨打</a:t>
            </a:r>
            <a:r>
              <a:rPr lang="en-US" altLang="zh-CN" sz="2000" dirty="0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119</a:t>
            </a:r>
            <a:endParaRPr sz="2000" u="none" strike="noStrike" cap="none" dirty="0">
              <a:solidFill>
                <a:schemeClr val="accen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224" name="Google Shape;224;p19"/>
          <p:cNvGrpSpPr/>
          <p:nvPr/>
        </p:nvGrpSpPr>
        <p:grpSpPr>
          <a:xfrm>
            <a:off x="1038803" y="1214714"/>
            <a:ext cx="4806573" cy="1569660"/>
            <a:chOff x="1250115" y="1883387"/>
            <a:chExt cx="4806573" cy="1569660"/>
          </a:xfrm>
        </p:grpSpPr>
        <p:sp>
          <p:nvSpPr>
            <p:cNvPr id="225" name="Google Shape;225;p19"/>
            <p:cNvSpPr/>
            <p:nvPr/>
          </p:nvSpPr>
          <p:spPr>
            <a:xfrm>
              <a:off x="3061516" y="1883387"/>
              <a:ext cx="1066536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Malgun Gothic"/>
                <a:buNone/>
              </a:pPr>
              <a:r>
                <a:rPr lang="ko-KR" sz="9600" b="1" i="0" u="none" strike="noStrike" cap="none" dirty="0">
                  <a:solidFill>
                    <a:srgbClr val="FFD966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“</a:t>
              </a:r>
              <a:endParaRPr sz="9600" b="1" i="0" u="none" strike="noStrike" cap="none" dirty="0">
                <a:solidFill>
                  <a:srgbClr val="FFD966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226" name="Google Shape;226;p19"/>
            <p:cNvGrpSpPr/>
            <p:nvPr/>
          </p:nvGrpSpPr>
          <p:grpSpPr>
            <a:xfrm>
              <a:off x="1250115" y="2395835"/>
              <a:ext cx="4806573" cy="0"/>
              <a:chOff x="1512582" y="2142908"/>
              <a:chExt cx="4806573" cy="0"/>
            </a:xfrm>
          </p:grpSpPr>
          <p:cxnSp>
            <p:nvCxnSpPr>
              <p:cNvPr id="227" name="Google Shape;227;p19"/>
              <p:cNvCxnSpPr/>
              <p:nvPr/>
            </p:nvCxnSpPr>
            <p:spPr>
              <a:xfrm>
                <a:off x="1512582" y="2142908"/>
                <a:ext cx="1928636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8" name="Google Shape;228;p19"/>
              <p:cNvCxnSpPr/>
              <p:nvPr/>
            </p:nvCxnSpPr>
            <p:spPr>
              <a:xfrm>
                <a:off x="4390519" y="2142908"/>
                <a:ext cx="1928636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229" name="Google Shape;229;p19"/>
          <p:cNvGrpSpPr/>
          <p:nvPr/>
        </p:nvGrpSpPr>
        <p:grpSpPr>
          <a:xfrm>
            <a:off x="1038803" y="4904759"/>
            <a:ext cx="4806573" cy="1569660"/>
            <a:chOff x="1250115" y="4716226"/>
            <a:chExt cx="4806573" cy="1569660"/>
          </a:xfrm>
        </p:grpSpPr>
        <p:sp>
          <p:nvSpPr>
            <p:cNvPr id="230" name="Google Shape;230;p19"/>
            <p:cNvSpPr/>
            <p:nvPr/>
          </p:nvSpPr>
          <p:spPr>
            <a:xfrm rot="10800000" flipH="1">
              <a:off x="3104449" y="4716226"/>
              <a:ext cx="1066536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Malgun Gothic"/>
                <a:buNone/>
              </a:pPr>
              <a:r>
                <a:rPr lang="ko-KR" sz="9600" b="1" i="0" u="none" strike="noStrike" cap="none">
                  <a:solidFill>
                    <a:srgbClr val="FFD966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“</a:t>
              </a:r>
              <a:endParaRPr sz="9600" b="1" i="0" u="none" strike="noStrike" cap="none">
                <a:solidFill>
                  <a:srgbClr val="FFD966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231" name="Google Shape;231;p19"/>
            <p:cNvGrpSpPr/>
            <p:nvPr/>
          </p:nvGrpSpPr>
          <p:grpSpPr>
            <a:xfrm>
              <a:off x="1250115" y="5774230"/>
              <a:ext cx="4806573" cy="0"/>
              <a:chOff x="1512582" y="2142908"/>
              <a:chExt cx="4806573" cy="0"/>
            </a:xfrm>
          </p:grpSpPr>
          <p:cxnSp>
            <p:nvCxnSpPr>
              <p:cNvPr id="232" name="Google Shape;232;p19"/>
              <p:cNvCxnSpPr/>
              <p:nvPr/>
            </p:nvCxnSpPr>
            <p:spPr>
              <a:xfrm>
                <a:off x="1512582" y="2142908"/>
                <a:ext cx="1928636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3" name="Google Shape;233;p19"/>
              <p:cNvCxnSpPr/>
              <p:nvPr/>
            </p:nvCxnSpPr>
            <p:spPr>
              <a:xfrm>
                <a:off x="4390519" y="2142908"/>
                <a:ext cx="1928636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234" name="Google Shape;234;p19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5</a:t>
            </a:r>
            <a:endParaRPr dirty="0"/>
          </a:p>
        </p:txBody>
      </p:sp>
      <p:sp>
        <p:nvSpPr>
          <p:cNvPr id="235" name="Google Shape;235;p19"/>
          <p:cNvSpPr/>
          <p:nvPr/>
        </p:nvSpPr>
        <p:spPr>
          <a:xfrm>
            <a:off x="1097904" y="2570927"/>
            <a:ext cx="4414500" cy="9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70000"/>
              </a:lnSpc>
              <a:buSzPts val="2000"/>
            </a:pPr>
            <a:endParaRPr lang="en-US" altLang="zh-CN" sz="2000" dirty="0">
              <a:latin typeface="Malgun Gothic"/>
              <a:ea typeface="Malgun Gothic"/>
              <a:cs typeface="Malgun Gothic"/>
              <a:sym typeface="Malgun Gothic"/>
            </a:endParaRPr>
          </a:p>
          <a:p>
            <a:pPr lvl="0" algn="ctr">
              <a:lnSpc>
                <a:spcPct val="170000"/>
              </a:lnSpc>
              <a:buSzPts val="2000"/>
            </a:pPr>
            <a:r>
              <a:rPr lang="zh-CN" altLang="en-US" sz="2000" dirty="0">
                <a:latin typeface="Malgun Gothic"/>
                <a:ea typeface="Malgun Gothic"/>
                <a:cs typeface="Malgun Gothic"/>
                <a:sym typeface="Malgun Gothic"/>
              </a:rPr>
              <a:t>冷静地打开电话并</a:t>
            </a:r>
            <a:endParaRPr lang="en-US" altLang="zh-CN" sz="2000" dirty="0">
              <a:latin typeface="Malgun Gothic"/>
              <a:ea typeface="Malgun Gothic"/>
              <a:cs typeface="Malgun Gothic"/>
              <a:sym typeface="Malgun Gothic"/>
            </a:endParaRPr>
          </a:p>
          <a:p>
            <a:pPr lvl="0" algn="ctr">
              <a:lnSpc>
                <a:spcPct val="170000"/>
              </a:lnSpc>
              <a:buSzPts val="2000"/>
            </a:pPr>
            <a:r>
              <a:rPr lang="zh-CN" altLang="en-US" sz="2000" dirty="0">
                <a:latin typeface="Malgun Gothic"/>
                <a:ea typeface="Malgun Gothic"/>
                <a:cs typeface="Malgun Gothic"/>
                <a:sym typeface="Malgun Gothic"/>
              </a:rPr>
              <a:t>拨打</a:t>
            </a:r>
            <a:r>
              <a:rPr lang="en-US" altLang="zh-CN" sz="2000" dirty="0">
                <a:latin typeface="Malgun Gothic"/>
                <a:ea typeface="Malgun Gothic"/>
                <a:cs typeface="Malgun Gothic"/>
                <a:sym typeface="Malgun Gothic"/>
              </a:rPr>
              <a:t>3</a:t>
            </a:r>
            <a:r>
              <a:rPr lang="zh-CN" altLang="en-US" sz="2000" dirty="0">
                <a:latin typeface="Malgun Gothic"/>
                <a:ea typeface="Malgun Gothic"/>
                <a:cs typeface="Malgun Gothic"/>
                <a:sym typeface="Malgun Gothic"/>
              </a:rPr>
              <a:t>个数字→①①⑨并通知</a:t>
            </a:r>
            <a:endParaRPr sz="2000" i="0" u="none" strike="noStrike" cap="none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36" name="Google Shape;236;p19"/>
          <p:cNvSpPr/>
          <p:nvPr/>
        </p:nvSpPr>
        <p:spPr>
          <a:xfrm>
            <a:off x="975848" y="4459498"/>
            <a:ext cx="4658612" cy="52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70000"/>
              </a:lnSpc>
              <a:buSzPts val="2000"/>
            </a:pPr>
            <a:r>
              <a:rPr lang="zh-CN" altLang="en-US" sz="2000" dirty="0">
                <a:latin typeface="Malgun Gothic"/>
                <a:ea typeface="Malgun Gothic"/>
                <a:cs typeface="Malgun Gothic"/>
                <a:sym typeface="Malgun Gothic"/>
              </a:rPr>
              <a:t>不及时通知可能会造成更多损坏</a:t>
            </a:r>
            <a:endParaRPr sz="2000" i="0" u="none" strike="noStrike" cap="none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237" name="Google Shape;237;p19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238" name="Google Shape;238;p19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239" name="Google Shape;239;p19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0" name="Google Shape;240;p19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41" name="Google Shape;241;p1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2" name="Google Shape;242;p1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" name="직사각형 1">
            <a:extLst>
              <a:ext uri="{FF2B5EF4-FFF2-40B4-BE49-F238E27FC236}">
                <a16:creationId xmlns:a16="http://schemas.microsoft.com/office/drawing/2014/main" id="{72D2E901-E264-4FFC-AFF0-2693AE8B5774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pic>
        <p:nvPicPr>
          <p:cNvPr id="30" name="그림 12">
            <a:extLst>
              <a:ext uri="{FF2B5EF4-FFF2-40B4-BE49-F238E27FC236}">
                <a16:creationId xmlns:a16="http://schemas.microsoft.com/office/drawing/2014/main" id="{7C7D82D4-B01E-4DCC-9670-F6A244916D9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A0E0BB6F-26C8-46B4-89CA-46D99192465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pic>
        <p:nvPicPr>
          <p:cNvPr id="37" name="Google Shape;141;p16">
            <a:extLst>
              <a:ext uri="{FF2B5EF4-FFF2-40B4-BE49-F238E27FC236}">
                <a16:creationId xmlns:a16="http://schemas.microsoft.com/office/drawing/2014/main" id="{694AB6BE-55B4-4074-B697-B06BE5F9908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직사각형 37">
            <a:extLst>
              <a:ext uri="{FF2B5EF4-FFF2-40B4-BE49-F238E27FC236}">
                <a16:creationId xmlns:a16="http://schemas.microsoft.com/office/drawing/2014/main" id="{8731825D-8791-4547-84B3-1295A95879F8}"/>
              </a:ext>
            </a:extLst>
          </p:cNvPr>
          <p:cNvSpPr/>
          <p:nvPr/>
        </p:nvSpPr>
        <p:spPr>
          <a:xfrm>
            <a:off x="6899815" y="6482027"/>
            <a:ext cx="80926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残障人士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B7856693-0672-4924-AF74-C747F9117F7C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女人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92AAEDE4-084B-4105-85CE-F1A67C3FA573}"/>
              </a:ext>
            </a:extLst>
          </p:cNvPr>
          <p:cNvSpPr/>
          <p:nvPr/>
        </p:nvSpPr>
        <p:spPr>
          <a:xfrm>
            <a:off x="8520525" y="6491920"/>
            <a:ext cx="513281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长老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EAAAFD46-78EF-4F0E-AD51-E488BFD5DB86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b="1" dirty="0">
                <a:solidFill>
                  <a:srgbClr val="005A8D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外国人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42" name="Google Shape;356;p24">
            <a:extLst>
              <a:ext uri="{FF2B5EF4-FFF2-40B4-BE49-F238E27FC236}">
                <a16:creationId xmlns:a16="http://schemas.microsoft.com/office/drawing/2014/main" id="{E3349007-124A-40AC-8D96-C87121424FE5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713717" y="1523995"/>
            <a:ext cx="4380582" cy="4358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8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0"/>
          <p:cNvSpPr/>
          <p:nvPr/>
        </p:nvSpPr>
        <p:spPr>
          <a:xfrm>
            <a:off x="4695557" y="2135651"/>
            <a:ext cx="4972474" cy="1061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Clr>
                <a:srgbClr val="FF0000"/>
              </a:buClr>
              <a:buSzPts val="2400"/>
            </a:pPr>
            <a:r>
              <a:rPr lang="en-US" altLang="zh-CN" sz="2000" b="1" dirty="0">
                <a:solidFill>
                  <a:schemeClr val="accent2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1. </a:t>
            </a:r>
            <a:r>
              <a:rPr lang="zh-CN" altLang="en-US" sz="2000" b="1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拨打</a:t>
            </a:r>
            <a:r>
              <a:rPr lang="en-US" altLang="zh-CN" sz="20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119</a:t>
            </a:r>
            <a:r>
              <a:rPr lang="zh-CN" altLang="en-US" sz="2000" b="1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并告知事故情况和正确的位置（住所）</a:t>
            </a:r>
            <a:endParaRPr sz="2000" b="1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</a:endParaRPr>
          </a:p>
        </p:txBody>
      </p:sp>
      <p:sp>
        <p:nvSpPr>
          <p:cNvPr id="252" name="Google Shape;252;p20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6</a:t>
            </a:r>
            <a:endParaRPr dirty="0"/>
          </a:p>
        </p:txBody>
      </p:sp>
      <p:grpSp>
        <p:nvGrpSpPr>
          <p:cNvPr id="253" name="Google Shape;253;p20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254" name="Google Shape;254;p20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255" name="Google Shape;255;p20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6" name="Google Shape;256;p20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57" name="Google Shape;257;p2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8" name="Google Shape;258;p2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9" name="Google Shape;259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39047" y="1574800"/>
            <a:ext cx="3597861" cy="215463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60" name="Google Shape;260;p20"/>
          <p:cNvPicPr preferRelativeResize="0"/>
          <p:nvPr/>
        </p:nvPicPr>
        <p:blipFill rotWithShape="1">
          <a:blip r:embed="rId9">
            <a:alphaModFix/>
          </a:blip>
          <a:srcRect l="9834" t="9141" r="8833" b="9116"/>
          <a:stretch/>
        </p:blipFill>
        <p:spPr>
          <a:xfrm>
            <a:off x="739046" y="3910816"/>
            <a:ext cx="3597861" cy="2348852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/>
        </p:spPr>
      </p:pic>
      <p:sp>
        <p:nvSpPr>
          <p:cNvPr id="261" name="Google Shape;261;p20"/>
          <p:cNvSpPr/>
          <p:nvPr/>
        </p:nvSpPr>
        <p:spPr>
          <a:xfrm>
            <a:off x="4723743" y="4457320"/>
            <a:ext cx="753101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000" b="1" dirty="0">
                <a:solidFill>
                  <a:schemeClr val="accent2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2. </a:t>
            </a:r>
            <a:r>
              <a:rPr lang="zh-CN" altLang="en-US" sz="2000" b="1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回答消防员所问问题</a:t>
            </a:r>
            <a:r>
              <a:rPr lang="en-US" altLang="ko-KR" sz="2000" b="1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      </a:t>
            </a:r>
          </a:p>
          <a:p>
            <a:pPr lvl="0">
              <a:lnSpc>
                <a:spcPct val="150000"/>
              </a:lnSpc>
            </a:pPr>
            <a:r>
              <a:rPr lang="en-US" altLang="ko-KR" sz="2000" b="1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 (</a:t>
            </a:r>
            <a:r>
              <a:rPr lang="zh-CN" altLang="en-US" sz="2000" b="1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事故发生原因与情况，受害人员等</a:t>
            </a:r>
            <a:r>
              <a:rPr lang="ko-KR" sz="2000" b="1" dirty="0">
                <a:solidFill>
                  <a:schemeClr val="dk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)</a:t>
            </a:r>
            <a:endParaRPr sz="2000" b="1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</a:endParaRPr>
          </a:p>
        </p:txBody>
      </p:sp>
      <p:sp>
        <p:nvSpPr>
          <p:cNvPr id="18" name="직사각형 1">
            <a:extLst>
              <a:ext uri="{FF2B5EF4-FFF2-40B4-BE49-F238E27FC236}">
                <a16:creationId xmlns:a16="http://schemas.microsoft.com/office/drawing/2014/main" id="{DDA7FFEB-0FE2-4CFB-B265-6484B29D2866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pic>
        <p:nvPicPr>
          <p:cNvPr id="19" name="그림 12">
            <a:extLst>
              <a:ext uri="{FF2B5EF4-FFF2-40B4-BE49-F238E27FC236}">
                <a16:creationId xmlns:a16="http://schemas.microsoft.com/office/drawing/2014/main" id="{72745CF9-1DA1-4578-8FDD-80BC0705052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D714A113-540C-43E2-8A4F-2B9132DD358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pic>
        <p:nvPicPr>
          <p:cNvPr id="26" name="Google Shape;141;p16">
            <a:extLst>
              <a:ext uri="{FF2B5EF4-FFF2-40B4-BE49-F238E27FC236}">
                <a16:creationId xmlns:a16="http://schemas.microsoft.com/office/drawing/2014/main" id="{62596CC5-D87F-4224-B0AA-9EA66DF23D5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직사각형 26">
            <a:extLst>
              <a:ext uri="{FF2B5EF4-FFF2-40B4-BE49-F238E27FC236}">
                <a16:creationId xmlns:a16="http://schemas.microsoft.com/office/drawing/2014/main" id="{09BBF93C-A07F-48D3-A1EC-21F063984104}"/>
              </a:ext>
            </a:extLst>
          </p:cNvPr>
          <p:cNvSpPr/>
          <p:nvPr/>
        </p:nvSpPr>
        <p:spPr>
          <a:xfrm>
            <a:off x="6899815" y="6482027"/>
            <a:ext cx="80926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残障人士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1DA5D73D-98C9-4B47-A189-F42B4D69CC83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女人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BB6028A3-F8CF-4042-8358-A2BB39712D07}"/>
              </a:ext>
            </a:extLst>
          </p:cNvPr>
          <p:cNvSpPr/>
          <p:nvPr/>
        </p:nvSpPr>
        <p:spPr>
          <a:xfrm>
            <a:off x="8520525" y="6491920"/>
            <a:ext cx="513281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长老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06EEEEE4-0D2F-4465-A6F3-0B4F11C08DCD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b="1" dirty="0">
                <a:solidFill>
                  <a:srgbClr val="005A8D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外国人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1" name="Google Shape;218;p19">
            <a:extLst>
              <a:ext uri="{FF2B5EF4-FFF2-40B4-BE49-F238E27FC236}">
                <a16:creationId xmlns:a16="http://schemas.microsoft.com/office/drawing/2014/main" id="{91E5A8D8-13C2-4E98-8014-5B6C24A656DB}"/>
              </a:ext>
            </a:extLst>
          </p:cNvPr>
          <p:cNvSpPr/>
          <p:nvPr/>
        </p:nvSpPr>
        <p:spPr>
          <a:xfrm>
            <a:off x="1001655" y="207116"/>
            <a:ext cx="8330871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</a:pP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</a:rPr>
              <a:t>119 </a:t>
            </a: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</a:rPr>
              <a:t>申报方法和处理过程</a:t>
            </a:r>
          </a:p>
        </p:txBody>
      </p:sp>
      <p:sp>
        <p:nvSpPr>
          <p:cNvPr id="32" name="Google Shape;219;p19">
            <a:extLst>
              <a:ext uri="{FF2B5EF4-FFF2-40B4-BE49-F238E27FC236}">
                <a16:creationId xmlns:a16="http://schemas.microsoft.com/office/drawing/2014/main" id="{9E33E2BD-16F8-4C1D-B3C2-6FE01897A5E6}"/>
              </a:ext>
            </a:extLst>
          </p:cNvPr>
          <p:cNvSpPr/>
          <p:nvPr/>
        </p:nvSpPr>
        <p:spPr>
          <a:xfrm>
            <a:off x="354173" y="211865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 dirty="0">
                <a:solidFill>
                  <a:schemeClr val="lt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4</a:t>
            </a:r>
            <a:endParaRPr sz="2600" b="1" dirty="0">
              <a:solidFill>
                <a:schemeClr val="l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1"/>
          <p:cNvSpPr/>
          <p:nvPr/>
        </p:nvSpPr>
        <p:spPr>
          <a:xfrm>
            <a:off x="1230075" y="1444857"/>
            <a:ext cx="1550164" cy="33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algun Gothic"/>
              <a:buNone/>
            </a:pPr>
            <a:r>
              <a:rPr lang="ko-KR" sz="1400" b="1" i="0" u="none" strike="noStrike" cap="none" dirty="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각종 재난 </a:t>
            </a:r>
            <a:endParaRPr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70" name="Google Shape;270;p21"/>
          <p:cNvSpPr/>
          <p:nvPr/>
        </p:nvSpPr>
        <p:spPr>
          <a:xfrm>
            <a:off x="1220783" y="1391941"/>
            <a:ext cx="1550164" cy="33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algun Gothic"/>
              <a:buNone/>
            </a:pPr>
            <a:r>
              <a:rPr lang="ko-KR" sz="1400" b="1" i="0" u="none" strike="noStrike" cap="none" dirty="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응급 의료</a:t>
            </a:r>
            <a:endParaRPr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71" name="Google Shape;271;p21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7</a:t>
            </a:r>
            <a:endParaRPr dirty="0"/>
          </a:p>
        </p:txBody>
      </p:sp>
      <p:pic>
        <p:nvPicPr>
          <p:cNvPr id="272" name="Google Shape;272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9547" y="1515105"/>
            <a:ext cx="2114282" cy="4582598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1"/>
          <p:cNvSpPr/>
          <p:nvPr/>
        </p:nvSpPr>
        <p:spPr>
          <a:xfrm>
            <a:off x="212176" y="1781659"/>
            <a:ext cx="615827" cy="603176"/>
          </a:xfrm>
          <a:prstGeom prst="ellipse">
            <a:avLst/>
          </a:prstGeom>
          <a:noFill/>
          <a:ln w="762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62" dirty="0">
              <a:solidFill>
                <a:schemeClr val="l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pic>
        <p:nvPicPr>
          <p:cNvPr id="274" name="Google Shape;274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92684" y="1643611"/>
            <a:ext cx="2114282" cy="4582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57921" y="1643611"/>
            <a:ext cx="2114282" cy="4582598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1"/>
          <p:cNvSpPr/>
          <p:nvPr/>
        </p:nvSpPr>
        <p:spPr>
          <a:xfrm>
            <a:off x="2824751" y="3829157"/>
            <a:ext cx="584910" cy="21150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62" dirty="0">
              <a:solidFill>
                <a:schemeClr val="l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277" name="Google Shape;277;p21"/>
          <p:cNvSpPr/>
          <p:nvPr/>
        </p:nvSpPr>
        <p:spPr>
          <a:xfrm>
            <a:off x="4949825" y="3650090"/>
            <a:ext cx="1072833" cy="1184620"/>
          </a:xfrm>
          <a:prstGeom prst="ellipse">
            <a:avLst/>
          </a:prstGeom>
          <a:noFill/>
          <a:ln w="762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62" dirty="0">
              <a:solidFill>
                <a:schemeClr val="l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grpSp>
        <p:nvGrpSpPr>
          <p:cNvPr id="278" name="Google Shape;278;p21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279" name="Google Shape;279;p21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280" name="Google Shape;280;p21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1" name="Google Shape;281;p21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82" name="Google Shape;282;p2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3" name="Google Shape;283;p2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" name="Google Shape;276;p21">
            <a:extLst>
              <a:ext uri="{FF2B5EF4-FFF2-40B4-BE49-F238E27FC236}">
                <a16:creationId xmlns:a16="http://schemas.microsoft.com/office/drawing/2014/main" id="{B6D6CE10-E56D-40E5-BC55-2B5A3F5C23AF}"/>
              </a:ext>
            </a:extLst>
          </p:cNvPr>
          <p:cNvSpPr/>
          <p:nvPr/>
        </p:nvSpPr>
        <p:spPr>
          <a:xfrm>
            <a:off x="6518129" y="3781912"/>
            <a:ext cx="584910" cy="21150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62" dirty="0">
              <a:solidFill>
                <a:schemeClr val="l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21" name="직사각형 1">
            <a:extLst>
              <a:ext uri="{FF2B5EF4-FFF2-40B4-BE49-F238E27FC236}">
                <a16:creationId xmlns:a16="http://schemas.microsoft.com/office/drawing/2014/main" id="{701E5CA8-41A1-4627-BA45-618229471BE6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pic>
        <p:nvPicPr>
          <p:cNvPr id="22" name="그림 12">
            <a:extLst>
              <a:ext uri="{FF2B5EF4-FFF2-40B4-BE49-F238E27FC236}">
                <a16:creationId xmlns:a16="http://schemas.microsoft.com/office/drawing/2014/main" id="{55E06D87-975A-491B-8D1E-84C0BE0E0E9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FB81D504-7438-4D8A-A9E9-DED407FAAB5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pic>
        <p:nvPicPr>
          <p:cNvPr id="29" name="Google Shape;141;p16">
            <a:extLst>
              <a:ext uri="{FF2B5EF4-FFF2-40B4-BE49-F238E27FC236}">
                <a16:creationId xmlns:a16="http://schemas.microsoft.com/office/drawing/2014/main" id="{FA57AA3C-20C2-4502-A657-4ADA14E2BFD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직사각형 29">
            <a:extLst>
              <a:ext uri="{FF2B5EF4-FFF2-40B4-BE49-F238E27FC236}">
                <a16:creationId xmlns:a16="http://schemas.microsoft.com/office/drawing/2014/main" id="{EB2509AA-0035-483E-A4A7-4073173A7DCC}"/>
              </a:ext>
            </a:extLst>
          </p:cNvPr>
          <p:cNvSpPr/>
          <p:nvPr/>
        </p:nvSpPr>
        <p:spPr>
          <a:xfrm>
            <a:off x="6899815" y="6482027"/>
            <a:ext cx="80926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残障人士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5BF59727-D82A-45D5-9445-5771ABCAD1C0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女人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24F1012C-10D2-4572-BED3-FDCE42B439BB}"/>
              </a:ext>
            </a:extLst>
          </p:cNvPr>
          <p:cNvSpPr/>
          <p:nvPr/>
        </p:nvSpPr>
        <p:spPr>
          <a:xfrm>
            <a:off x="8520525" y="6491920"/>
            <a:ext cx="513281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长老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D263A22D-9AD7-4846-812B-A9521997E661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b="1" dirty="0">
                <a:solidFill>
                  <a:srgbClr val="005A8D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外国人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4" name="Google Shape;218;p19">
            <a:extLst>
              <a:ext uri="{FF2B5EF4-FFF2-40B4-BE49-F238E27FC236}">
                <a16:creationId xmlns:a16="http://schemas.microsoft.com/office/drawing/2014/main" id="{6E5013B2-FC6A-4D4A-A127-1E515BB0160A}"/>
              </a:ext>
            </a:extLst>
          </p:cNvPr>
          <p:cNvSpPr/>
          <p:nvPr/>
        </p:nvSpPr>
        <p:spPr>
          <a:xfrm>
            <a:off x="1001655" y="207116"/>
            <a:ext cx="8330871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</a:pP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</a:rPr>
              <a:t>119 </a:t>
            </a: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</a:rPr>
              <a:t>申报方法和处理过程</a:t>
            </a:r>
          </a:p>
        </p:txBody>
      </p:sp>
      <p:sp>
        <p:nvSpPr>
          <p:cNvPr id="35" name="Google Shape;219;p19">
            <a:extLst>
              <a:ext uri="{FF2B5EF4-FFF2-40B4-BE49-F238E27FC236}">
                <a16:creationId xmlns:a16="http://schemas.microsoft.com/office/drawing/2014/main" id="{F6A258BF-A8FB-4F68-9B09-254F250FAF0D}"/>
              </a:ext>
            </a:extLst>
          </p:cNvPr>
          <p:cNvSpPr/>
          <p:nvPr/>
        </p:nvSpPr>
        <p:spPr>
          <a:xfrm>
            <a:off x="354173" y="211865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 dirty="0">
                <a:solidFill>
                  <a:schemeClr val="lt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4</a:t>
            </a:r>
            <a:endParaRPr sz="2600" b="1" dirty="0">
              <a:solidFill>
                <a:schemeClr val="l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1" y="-2"/>
            <a:ext cx="9897189" cy="687546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2"/>
          <p:cNvSpPr/>
          <p:nvPr/>
        </p:nvSpPr>
        <p:spPr>
          <a:xfrm>
            <a:off x="1230075" y="1444857"/>
            <a:ext cx="1550164" cy="33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algun Gothic"/>
              <a:buNone/>
            </a:pPr>
            <a:r>
              <a:rPr lang="ko-KR" sz="1400" b="1" i="0" u="none" strike="noStrike" cap="none" dirty="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각종 재난 </a:t>
            </a:r>
            <a:endParaRPr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92" name="Google Shape;292;p22"/>
          <p:cNvSpPr/>
          <p:nvPr/>
        </p:nvSpPr>
        <p:spPr>
          <a:xfrm>
            <a:off x="1220783" y="1391941"/>
            <a:ext cx="1550164" cy="33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algun Gothic"/>
              <a:buNone/>
            </a:pPr>
            <a:r>
              <a:rPr lang="ko-KR" sz="1400" b="1" i="0" u="none" strike="noStrike" cap="none" dirty="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응급 의료</a:t>
            </a:r>
            <a:endParaRPr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93" name="Google Shape;293;p22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8</a:t>
            </a:r>
            <a:endParaRPr dirty="0"/>
          </a:p>
        </p:txBody>
      </p:sp>
      <p:sp>
        <p:nvSpPr>
          <p:cNvPr id="294" name="Google Shape;294;p22"/>
          <p:cNvSpPr/>
          <p:nvPr/>
        </p:nvSpPr>
        <p:spPr>
          <a:xfrm>
            <a:off x="1485476" y="3255342"/>
            <a:ext cx="1100311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800" dirty="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拨</a:t>
            </a:r>
            <a:r>
              <a:rPr lang="en-US" altLang="ko-KR" sz="1800" dirty="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119</a:t>
            </a:r>
          </a:p>
        </p:txBody>
      </p:sp>
      <p:pic>
        <p:nvPicPr>
          <p:cNvPr id="295" name="Google Shape;295;p22" descr="핀란드의 긴급전화번호 1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1522" y="1615185"/>
            <a:ext cx="2084402" cy="1389058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22"/>
          <p:cNvSpPr/>
          <p:nvPr/>
        </p:nvSpPr>
        <p:spPr>
          <a:xfrm>
            <a:off x="1892928" y="2140304"/>
            <a:ext cx="1182384" cy="52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Malgun Gothic"/>
              <a:buNone/>
            </a:pPr>
            <a:r>
              <a:rPr lang="ko-KR" sz="2000" b="1" i="0" u="none" strike="noStrike" cap="none" dirty="0">
                <a:solidFill>
                  <a:srgbClr val="FF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① ① ⑨</a:t>
            </a:r>
            <a:endParaRPr sz="2000" b="1" i="0" u="none" strike="noStrike" cap="none" dirty="0">
              <a:solidFill>
                <a:srgbClr val="FF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297" name="Google Shape;297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73748" y="1615185"/>
            <a:ext cx="2084402" cy="1389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22" descr="안전신문 모바일 사이트, 코로나19 확산에 전국 119종합상황실 철통 ..."/>
          <p:cNvPicPr preferRelativeResize="0"/>
          <p:nvPr/>
        </p:nvPicPr>
        <p:blipFill rotWithShape="1">
          <a:blip r:embed="rId6">
            <a:alphaModFix/>
          </a:blip>
          <a:srcRect l="1" r="4253"/>
          <a:stretch/>
        </p:blipFill>
        <p:spPr>
          <a:xfrm>
            <a:off x="6865975" y="1615185"/>
            <a:ext cx="2084402" cy="1389058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22"/>
          <p:cNvSpPr/>
          <p:nvPr/>
        </p:nvSpPr>
        <p:spPr>
          <a:xfrm>
            <a:off x="3703183" y="3242710"/>
            <a:ext cx="2425531" cy="920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dirty="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联系综合信息室</a:t>
            </a:r>
            <a:endParaRPr lang="en-US" altLang="ko-KR" sz="1800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00" name="Google Shape;300;p22"/>
          <p:cNvSpPr/>
          <p:nvPr/>
        </p:nvSpPr>
        <p:spPr>
          <a:xfrm>
            <a:off x="6899237" y="3427879"/>
            <a:ext cx="5434734" cy="1266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zh-CN" altLang="en-US" sz="1400" dirty="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自动电话号码身份证明（</a:t>
            </a:r>
            <a:r>
              <a:rPr lang="en-US" altLang="zh-CN" sz="1400" dirty="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ANI</a:t>
            </a:r>
            <a:r>
              <a:rPr lang="zh-CN" altLang="en-US" sz="1400" dirty="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）</a:t>
            </a:r>
            <a:endParaRPr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01" name="Google Shape;301;p22"/>
          <p:cNvSpPr/>
          <p:nvPr/>
        </p:nvSpPr>
        <p:spPr>
          <a:xfrm>
            <a:off x="6899237" y="3776090"/>
            <a:ext cx="4383175" cy="41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zh-CN" altLang="en-US" sz="1400" dirty="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地理信息系统（</a:t>
            </a:r>
            <a:r>
              <a:rPr lang="en-US" altLang="zh-CN" sz="1400" dirty="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GIS</a:t>
            </a:r>
            <a:r>
              <a:rPr lang="zh-CN" altLang="en-US" sz="1400" dirty="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）</a:t>
            </a:r>
            <a:endParaRPr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02" name="Google Shape;302;p22"/>
          <p:cNvSpPr/>
          <p:nvPr/>
        </p:nvSpPr>
        <p:spPr>
          <a:xfrm>
            <a:off x="7091241" y="3239757"/>
            <a:ext cx="1809452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dirty="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检查位置和设备</a:t>
            </a:r>
            <a:endParaRPr sz="1800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03" name="Google Shape;303;p22"/>
          <p:cNvSpPr/>
          <p:nvPr/>
        </p:nvSpPr>
        <p:spPr>
          <a:xfrm>
            <a:off x="138072" y="1396936"/>
            <a:ext cx="9664679" cy="3574148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800" dirty="0">
                <a:solidFill>
                  <a:schemeClr val="l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 </a:t>
            </a:r>
            <a:endParaRPr sz="1800" dirty="0">
              <a:solidFill>
                <a:schemeClr val="l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305" name="Google Shape;305;p22"/>
          <p:cNvSpPr/>
          <p:nvPr/>
        </p:nvSpPr>
        <p:spPr>
          <a:xfrm>
            <a:off x="3339344" y="5459718"/>
            <a:ext cx="3339205" cy="93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dirty="0">
                <a:latin typeface="Malgun Gothic"/>
                <a:ea typeface="Malgun Gothic"/>
                <a:cs typeface="Malgun Gothic"/>
                <a:sym typeface="Malgun Gothic"/>
              </a:rPr>
              <a:t>从最近的消防部</a:t>
            </a:r>
            <a:endParaRPr lang="en-US" altLang="zh-CN" sz="1800" dirty="0"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dirty="0">
                <a:latin typeface="Malgun Gothic"/>
                <a:ea typeface="Malgun Gothic"/>
                <a:cs typeface="Malgun Gothic"/>
                <a:sym typeface="Malgun Gothic"/>
              </a:rPr>
              <a:t>门出发前往现场</a:t>
            </a:r>
            <a:endParaRPr sz="1800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306" name="Google Shape;306;p22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307" name="Google Shape;307;p22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308" name="Google Shape;308;p22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9" name="Google Shape;309;p22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10" name="Google Shape;310;p22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1" name="Google Shape;311;p22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" name="직사각형 1">
            <a:extLst>
              <a:ext uri="{FF2B5EF4-FFF2-40B4-BE49-F238E27FC236}">
                <a16:creationId xmlns:a16="http://schemas.microsoft.com/office/drawing/2014/main" id="{750AA31B-971B-4D8E-AD62-55901A7643F5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pic>
        <p:nvPicPr>
          <p:cNvPr id="30" name="그림 12">
            <a:extLst>
              <a:ext uri="{FF2B5EF4-FFF2-40B4-BE49-F238E27FC236}">
                <a16:creationId xmlns:a16="http://schemas.microsoft.com/office/drawing/2014/main" id="{428893E4-4BFA-415C-AAB7-0CEB98896C3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5E9A8248-7F9F-4DE9-B1F9-06DA1C273D0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304" name="Google Shape;304;p22"/>
          <p:cNvSpPr/>
          <p:nvPr/>
        </p:nvSpPr>
        <p:spPr>
          <a:xfrm>
            <a:off x="4390570" y="4588193"/>
            <a:ext cx="1237049" cy="84582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pic>
        <p:nvPicPr>
          <p:cNvPr id="37" name="Google Shape;141;p16">
            <a:extLst>
              <a:ext uri="{FF2B5EF4-FFF2-40B4-BE49-F238E27FC236}">
                <a16:creationId xmlns:a16="http://schemas.microsoft.com/office/drawing/2014/main" id="{415C5828-6A52-4D73-8660-1AA7EA0E1F1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직사각형 37">
            <a:extLst>
              <a:ext uri="{FF2B5EF4-FFF2-40B4-BE49-F238E27FC236}">
                <a16:creationId xmlns:a16="http://schemas.microsoft.com/office/drawing/2014/main" id="{694D675D-4ADF-4B71-9C58-40984341F797}"/>
              </a:ext>
            </a:extLst>
          </p:cNvPr>
          <p:cNvSpPr/>
          <p:nvPr/>
        </p:nvSpPr>
        <p:spPr>
          <a:xfrm>
            <a:off x="6899815" y="6482027"/>
            <a:ext cx="80926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残障人士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AB38FEC9-CF6A-4AA5-8A30-A7840154A1B3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女人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A22F92A4-BEC7-454F-BE7D-0B1AAC632D8F}"/>
              </a:ext>
            </a:extLst>
          </p:cNvPr>
          <p:cNvSpPr/>
          <p:nvPr/>
        </p:nvSpPr>
        <p:spPr>
          <a:xfrm>
            <a:off x="8520525" y="6491920"/>
            <a:ext cx="513281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长老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EDDBCC4F-614B-42F4-B33B-29095DA58D3E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b="1" dirty="0">
                <a:solidFill>
                  <a:srgbClr val="005A8D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外国人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4" name="Google Shape;218;p19">
            <a:extLst>
              <a:ext uri="{FF2B5EF4-FFF2-40B4-BE49-F238E27FC236}">
                <a16:creationId xmlns:a16="http://schemas.microsoft.com/office/drawing/2014/main" id="{97C246B8-828F-4350-9FED-9DF9269DAEFC}"/>
              </a:ext>
            </a:extLst>
          </p:cNvPr>
          <p:cNvSpPr/>
          <p:nvPr/>
        </p:nvSpPr>
        <p:spPr>
          <a:xfrm>
            <a:off x="1001655" y="207116"/>
            <a:ext cx="8330871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</a:pP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</a:rPr>
              <a:t>119 </a:t>
            </a: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</a:rPr>
              <a:t>申报方法和处理过程</a:t>
            </a:r>
          </a:p>
        </p:txBody>
      </p:sp>
      <p:sp>
        <p:nvSpPr>
          <p:cNvPr id="35" name="Google Shape;219;p19">
            <a:extLst>
              <a:ext uri="{FF2B5EF4-FFF2-40B4-BE49-F238E27FC236}">
                <a16:creationId xmlns:a16="http://schemas.microsoft.com/office/drawing/2014/main" id="{0D0B9643-D06E-4825-89E6-7061A6CA503E}"/>
              </a:ext>
            </a:extLst>
          </p:cNvPr>
          <p:cNvSpPr/>
          <p:nvPr/>
        </p:nvSpPr>
        <p:spPr>
          <a:xfrm>
            <a:off x="354173" y="211865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 dirty="0">
                <a:solidFill>
                  <a:schemeClr val="lt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4</a:t>
            </a:r>
            <a:endParaRPr sz="2600" b="1" dirty="0">
              <a:solidFill>
                <a:schemeClr val="l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36" name="다이아몬드 27">
            <a:extLst>
              <a:ext uri="{FF2B5EF4-FFF2-40B4-BE49-F238E27FC236}">
                <a16:creationId xmlns:a16="http://schemas.microsoft.com/office/drawing/2014/main" id="{2838B45E-FFE5-4655-9679-81AA26598DCC}"/>
              </a:ext>
            </a:extLst>
          </p:cNvPr>
          <p:cNvSpPr/>
          <p:nvPr/>
        </p:nvSpPr>
        <p:spPr>
          <a:xfrm>
            <a:off x="1292119" y="3385324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다이아몬드 27">
            <a:extLst>
              <a:ext uri="{FF2B5EF4-FFF2-40B4-BE49-F238E27FC236}">
                <a16:creationId xmlns:a16="http://schemas.microsoft.com/office/drawing/2014/main" id="{EB005B9A-F9C4-4450-97CD-D9427BF65BAE}"/>
              </a:ext>
            </a:extLst>
          </p:cNvPr>
          <p:cNvSpPr/>
          <p:nvPr/>
        </p:nvSpPr>
        <p:spPr>
          <a:xfrm>
            <a:off x="3739038" y="3385324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다이아몬드 27">
            <a:extLst>
              <a:ext uri="{FF2B5EF4-FFF2-40B4-BE49-F238E27FC236}">
                <a16:creationId xmlns:a16="http://schemas.microsoft.com/office/drawing/2014/main" id="{03FA0FAB-E783-4837-8149-054DF441685A}"/>
              </a:ext>
            </a:extLst>
          </p:cNvPr>
          <p:cNvSpPr/>
          <p:nvPr/>
        </p:nvSpPr>
        <p:spPr>
          <a:xfrm>
            <a:off x="6826944" y="3403254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spd="med">
    <p:push/>
  </p:transition>
</p:sld>
</file>

<file path=ppt/theme/theme1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1465</TotalTime>
  <Words>744</Words>
  <Application>Microsoft Office PowerPoint</Application>
  <PresentationFormat>사용자 지정</PresentationFormat>
  <Paragraphs>153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2" baseType="lpstr">
      <vt:lpstr>Calibri</vt:lpstr>
      <vt:lpstr>맑은 고딕</vt:lpstr>
      <vt:lpstr>맑은 고딕</vt:lpstr>
      <vt:lpstr>Arial</vt:lpstr>
      <vt:lpstr>Arial Black</vt:lpstr>
      <vt:lpstr>Times New Roman</vt:lpstr>
      <vt:lpstr>SimSun</vt:lpstr>
      <vt:lpstr>SimSun</vt:lpstr>
      <vt:lpstr>Stardos Stencil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비전마스타</dc:creator>
  <cp:lastModifiedBy>park</cp:lastModifiedBy>
  <cp:revision>42</cp:revision>
  <dcterms:modified xsi:type="dcterms:W3CDTF">2020-10-20T13:10:25Z</dcterms:modified>
</cp:coreProperties>
</file>