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9899650" cy="6875463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Stardos Stencil" panose="020B0600000101010101" charset="0"/>
      <p:regular r:id="rId21"/>
      <p:bold r:id="rId22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firedata.go.kr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jpg"/><Relationship Id="rId10" Type="http://schemas.openxmlformats.org/officeDocument/2006/relationships/image" Target="../media/image8.png"/><Relationship Id="rId4" Type="http://schemas.openxmlformats.org/officeDocument/2006/relationships/image" Target="../media/image16.jp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firedata.go.kr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0.jpg"/><Relationship Id="rId5" Type="http://schemas.openxmlformats.org/officeDocument/2006/relationships/image" Target="../media/image12.png"/><Relationship Id="rId10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565301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6027" y="1481033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 Tập.6 ]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96740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981591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252333" y="2131921"/>
            <a:ext cx="516303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alt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alt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alt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alt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en-US" alt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ra </a:t>
            </a:r>
            <a:r>
              <a:rPr lang="en-US" alt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bởi</a:t>
            </a:r>
            <a:r>
              <a:rPr lang="en-US" alt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en-US" alt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endParaRPr lang="en-US"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738104" y="5752527"/>
            <a:ext cx="1579072" cy="79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576283" y="5784416"/>
            <a:ext cx="2096961" cy="825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3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 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ngoài</a:t>
              </a:r>
              <a:endParaRPr sz="1100" b="1" i="0" u="none" strike="noStrike" cap="none" dirty="0">
                <a:solidFill>
                  <a:srgbClr val="005A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lớn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tuổi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phụ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tàn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tật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3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72" name="Google Shape;372;p23"/>
          <p:cNvPicPr preferRelativeResize="0"/>
          <p:nvPr/>
        </p:nvPicPr>
        <p:blipFill rotWithShape="1">
          <a:blip r:embed="rId4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52;p25">
            <a:extLst>
              <a:ext uri="{FF2B5EF4-FFF2-40B4-BE49-F238E27FC236}">
                <a16:creationId xmlns:a16="http://schemas.microsoft.com/office/drawing/2014/main" id="{90F47BB6-3911-4B0A-A569-8282ADD2118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1303"/>
          <a:stretch/>
        </p:blipFill>
        <p:spPr>
          <a:xfrm>
            <a:off x="954094" y="2537442"/>
            <a:ext cx="8243694" cy="2842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4CE0593-8AA5-43F6-AD39-4DAFF1852D6E}"/>
              </a:ext>
            </a:extLst>
          </p:cNvPr>
          <p:cNvSpPr/>
          <p:nvPr/>
        </p:nvSpPr>
        <p:spPr>
          <a:xfrm>
            <a:off x="1532963" y="4563466"/>
            <a:ext cx="7064190" cy="34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err="1">
                <a:latin typeface="Calibri" panose="020F0502020204030204" pitchFamily="34" charset="0"/>
              </a:rPr>
              <a:t>Giáo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dục</a:t>
            </a:r>
            <a:r>
              <a:rPr lang="en-US" altLang="ko-KR" sz="1800" dirty="0">
                <a:latin typeface="Calibri" panose="020F0502020204030204" pitchFamily="34" charset="0"/>
              </a:rPr>
              <a:t> an </a:t>
            </a:r>
            <a:r>
              <a:rPr lang="en-US" altLang="ko-KR" sz="1800" dirty="0" err="1">
                <a:latin typeface="Calibri" panose="020F0502020204030204" pitchFamily="34" charset="0"/>
              </a:rPr>
              <a:t>toàn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phòng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và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chữa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cháy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là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nền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tảng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của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hạnh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phúc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toàn</a:t>
            </a:r>
            <a:r>
              <a:rPr lang="en-US" altLang="ko-KR" sz="1800" dirty="0"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</a:rPr>
              <a:t>dân</a:t>
            </a:r>
            <a:r>
              <a:rPr lang="en-US" altLang="ko-KR" sz="1800" dirty="0">
                <a:latin typeface="Calibri" panose="020F0502020204030204" pitchFamily="34" charset="0"/>
              </a:rPr>
              <a:t>.</a:t>
            </a:r>
            <a:endParaRPr lang="ko-KR" altLang="en-US" sz="1800" dirty="0">
              <a:latin typeface="Calibri" panose="020F050202020403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1B169D2-B7E2-4F3C-98BD-2C90C63BF55D}"/>
              </a:ext>
            </a:extLst>
          </p:cNvPr>
          <p:cNvSpPr/>
          <p:nvPr/>
        </p:nvSpPr>
        <p:spPr>
          <a:xfrm>
            <a:off x="168578" y="206529"/>
            <a:ext cx="83644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Hoả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hoạn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dầu</a:t>
            </a:r>
            <a:endParaRPr lang="en-US" altLang="ko-KR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그림 10" descr="그리기, 방이(가) 표시된 사진&#10;&#10;자동 생성된 설명">
            <a:extLst>
              <a:ext uri="{FF2B5EF4-FFF2-40B4-BE49-F238E27FC236}">
                <a16:creationId xmlns:a16="http://schemas.microsoft.com/office/drawing/2014/main" id="{A6B5176D-E8F7-48E3-A1F6-4E55FE9EB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3" y="167583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951576" y="2745025"/>
            <a:ext cx="7314600" cy="22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AutoNum type="arabicPeriod"/>
            </a:pP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Thống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kê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14350" marR="0" lvl="0" indent="-51435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AutoNum type="arabicPeriod"/>
            </a:pP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Sự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hiểm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máy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sưởi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xăng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</a:t>
            </a:r>
            <a:r>
              <a:rPr lang="en-US" alt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 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Quy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tắc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6p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ko-KR" sz="66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 dirty="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2462517" y="1708922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Hoả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gây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ra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bởi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xăng</a:t>
            </a:r>
            <a:r>
              <a:rPr lang="en-US" altLang="ko-KR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dầu</a:t>
            </a:r>
            <a:endParaRPr lang="en-US" sz="14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17" name="Google Shape;117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8" name="Google Shape;118;p14"/>
          <p:cNvSpPr/>
          <p:nvPr/>
        </p:nvSpPr>
        <p:spPr>
          <a:xfrm>
            <a:off x="1869386" y="132824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[tập.6]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36732" y="5611499"/>
            <a:ext cx="4075614" cy="1192107"/>
            <a:chOff x="5717106" y="5611499"/>
            <a:chExt cx="4075614" cy="1192107"/>
          </a:xfrm>
        </p:grpSpPr>
        <p:pic>
          <p:nvPicPr>
            <p:cNvPr id="121" name="Google Shape;121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 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ngoài</a:t>
              </a:r>
              <a:endParaRPr sz="1100" b="1" i="0" u="none" strike="noStrike" cap="none" dirty="0">
                <a:solidFill>
                  <a:srgbClr val="005A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lớn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tuổi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phụ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tàn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tật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3EA2870B-0554-4AF0-A835-91D88C53F77F}"/>
              </a:ext>
            </a:extLst>
          </p:cNvPr>
          <p:cNvSpPr/>
          <p:nvPr/>
        </p:nvSpPr>
        <p:spPr>
          <a:xfrm>
            <a:off x="7817224" y="143435"/>
            <a:ext cx="2008094" cy="707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19" name="Google Shape;146;p15">
            <a:extLst>
              <a:ext uri="{FF2B5EF4-FFF2-40B4-BE49-F238E27FC236}">
                <a16:creationId xmlns:a16="http://schemas.microsoft.com/office/drawing/2014/main" id="{49AEC421-652F-447A-B149-D7FCA00130D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0253" t="25786" r="34816" b="25283"/>
          <a:stretch/>
        </p:blipFill>
        <p:spPr>
          <a:xfrm>
            <a:off x="8279921" y="115692"/>
            <a:ext cx="1486858" cy="74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7;p15">
            <a:extLst>
              <a:ext uri="{FF2B5EF4-FFF2-40B4-BE49-F238E27FC236}">
                <a16:creationId xmlns:a16="http://schemas.microsoft.com/office/drawing/2014/main" id="{334EA0BE-B89E-4D25-ABCD-7A6069B24BF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8847" y="167342"/>
            <a:ext cx="1974503" cy="77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9519" y="1870460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6"/>
          <p:cNvGrpSpPr/>
          <p:nvPr/>
        </p:nvGrpSpPr>
        <p:grpSpPr>
          <a:xfrm>
            <a:off x="781050" y="1121124"/>
            <a:ext cx="5200808" cy="1568450"/>
            <a:chOff x="1250315" y="1896146"/>
            <a:chExt cx="4806950" cy="1568450"/>
          </a:xfrm>
        </p:grpSpPr>
        <p:sp>
          <p:nvSpPr>
            <p:cNvPr id="166" name="Google Shape;166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68" name="Google Shape;168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70" name="Google Shape;170;p16"/>
          <p:cNvGrpSpPr/>
          <p:nvPr/>
        </p:nvGrpSpPr>
        <p:grpSpPr>
          <a:xfrm>
            <a:off x="927378" y="4015751"/>
            <a:ext cx="4908838" cy="1569660"/>
            <a:chOff x="1250315" y="4483984"/>
            <a:chExt cx="4659777" cy="1408591"/>
          </a:xfrm>
        </p:grpSpPr>
        <p:sp>
          <p:nvSpPr>
            <p:cNvPr id="171" name="Google Shape;171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172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73" name="Google Shape;173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5" name="Google Shape;175;p16"/>
          <p:cNvSpPr/>
          <p:nvPr/>
        </p:nvSpPr>
        <p:spPr>
          <a:xfrm>
            <a:off x="639492" y="1799759"/>
            <a:ext cx="538067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11h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7/10/2019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Ở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trạm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Goyang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thuộc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tỉnh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Goyang</a:t>
            </a:r>
            <a:endParaRPr sz="16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Bình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chứa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phát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nổ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rộng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lắng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dư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thiệt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hại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tài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sản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4.3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tỷ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won,không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thiệt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hại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Vậy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tích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định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nhé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2</a:t>
            </a:r>
            <a:endParaRPr dirty="0"/>
          </a:p>
        </p:txBody>
      </p:sp>
      <p:sp>
        <p:nvSpPr>
          <p:cNvPr id="179" name="Google Shape;179;p16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16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183" name="Google Shape;183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6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 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ngoài</a:t>
              </a:r>
              <a:endParaRPr sz="1100" b="1" i="0" u="none" strike="noStrike" cap="none" dirty="0">
                <a:solidFill>
                  <a:srgbClr val="005A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lớn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tuổi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phụ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tàn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tật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2" name="Google Shape;197;p17">
            <a:extLst>
              <a:ext uri="{FF2B5EF4-FFF2-40B4-BE49-F238E27FC236}">
                <a16:creationId xmlns:a16="http://schemas.microsoft.com/office/drawing/2014/main" id="{B61CC6B1-7AC2-4443-9DE9-C9286340F15E}"/>
              </a:ext>
            </a:extLst>
          </p:cNvPr>
          <p:cNvSpPr/>
          <p:nvPr/>
        </p:nvSpPr>
        <p:spPr>
          <a:xfrm>
            <a:off x="427008" y="22279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98;p17">
            <a:extLst>
              <a:ext uri="{FF2B5EF4-FFF2-40B4-BE49-F238E27FC236}">
                <a16:creationId xmlns:a16="http://schemas.microsoft.com/office/drawing/2014/main" id="{A635C455-28ED-40EA-95B6-E0AEA93152C0}"/>
              </a:ext>
            </a:extLst>
          </p:cNvPr>
          <p:cNvSpPr/>
          <p:nvPr/>
        </p:nvSpPr>
        <p:spPr>
          <a:xfrm>
            <a:off x="1028404" y="205723"/>
            <a:ext cx="6836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Thống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kê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về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hoả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hoạn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xăng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dầu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4</a:t>
            </a:r>
            <a:endParaRPr dirty="0"/>
          </a:p>
        </p:txBody>
      </p:sp>
      <p:sp>
        <p:nvSpPr>
          <p:cNvPr id="230" name="Google Shape;230;p18"/>
          <p:cNvSpPr/>
          <p:nvPr/>
        </p:nvSpPr>
        <p:spPr>
          <a:xfrm>
            <a:off x="1183341" y="1371600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1273214" y="1574157"/>
            <a:ext cx="317917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1273225" y="1574213"/>
            <a:ext cx="3666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 hoạn do lò sưởi bằng xăng</a:t>
            </a:r>
            <a:br>
              <a:rPr lang="ko-K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ở Suwon,3 người bị bỏng nặng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1273214" y="242919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1172562" y="2656915"/>
            <a:ext cx="336930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Tại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ở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quận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Kwon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phố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Suwon,hoả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xảy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mất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phút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đám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cháy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mới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dập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Hoả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khiến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bị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toàn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thân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ở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chân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ngay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lập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tức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đưa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viện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-KR" sz="1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                  </a:t>
            </a:r>
            <a:endParaRPr sz="13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-KR" sz="1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                         </a:t>
            </a:r>
            <a:r>
              <a:rPr lang="ko-KR" sz="13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Tin</a:t>
            </a:r>
            <a:r>
              <a:rPr lang="ko-KR" sz="1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3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tức</a:t>
            </a:r>
            <a:r>
              <a:rPr lang="ko-KR" sz="1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2019.1.14.</a:t>
            </a:r>
            <a:endParaRPr sz="13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5317724" y="1371600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5407597" y="1574157"/>
            <a:ext cx="317917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5389672" y="1590142"/>
            <a:ext cx="317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lò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sưởi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dầu,hoả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ở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ăn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5407597" y="242919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5417982" y="2595586"/>
            <a:ext cx="316879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Tại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tỉnh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SeongNam,lò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sưởi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xăng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khiến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nữ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50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tuổi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thiệt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mạng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Nguyên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hoả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rắng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cửa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mở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lò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sưởi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xăng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khién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lửa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bén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dầu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gây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7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cháy</a:t>
            </a:r>
            <a:r>
              <a:rPr lang="ko-KR" sz="17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3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ko-KR" sz="1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                        </a:t>
            </a:r>
            <a:endParaRPr lang="en-US" altLang="ko-KR" sz="13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altLang="ko-KR" sz="13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</a:t>
            </a:r>
            <a:r>
              <a:rPr lang="ko-KR" sz="13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MBC 2018.3.27.</a:t>
            </a:r>
            <a:endParaRPr sz="13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8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44" name="Google Shape;244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8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 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ngoài</a:t>
              </a:r>
              <a:endParaRPr sz="1100" b="1" i="0" u="none" strike="noStrike" cap="none" dirty="0">
                <a:solidFill>
                  <a:srgbClr val="005A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lớn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tuổi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phụ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tàn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tật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8" name="Google Shape;197;p17">
            <a:extLst>
              <a:ext uri="{FF2B5EF4-FFF2-40B4-BE49-F238E27FC236}">
                <a16:creationId xmlns:a16="http://schemas.microsoft.com/office/drawing/2014/main" id="{76B0740C-BF09-44F6-AF7A-2D6E493F9AC2}"/>
              </a:ext>
            </a:extLst>
          </p:cNvPr>
          <p:cNvSpPr/>
          <p:nvPr/>
        </p:nvSpPr>
        <p:spPr>
          <a:xfrm>
            <a:off x="427008" y="22279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98;p17">
            <a:extLst>
              <a:ext uri="{FF2B5EF4-FFF2-40B4-BE49-F238E27FC236}">
                <a16:creationId xmlns:a16="http://schemas.microsoft.com/office/drawing/2014/main" id="{10D89F2F-AD4F-4816-B94F-2B05AE0F6E8B}"/>
              </a:ext>
            </a:extLst>
          </p:cNvPr>
          <p:cNvSpPr/>
          <p:nvPr/>
        </p:nvSpPr>
        <p:spPr>
          <a:xfrm>
            <a:off x="1028404" y="205723"/>
            <a:ext cx="6836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Thống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kê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về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hoả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hoạn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xăng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dầu</a:t>
            </a:r>
            <a:endParaRPr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3</a:t>
            </a:r>
            <a:endParaRPr dirty="0"/>
          </a:p>
        </p:txBody>
      </p:sp>
      <p:pic>
        <p:nvPicPr>
          <p:cNvPr id="199" name="Google Shape;19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941" y="1237809"/>
            <a:ext cx="6599767" cy="439984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/>
          <p:nvPr/>
        </p:nvSpPr>
        <p:spPr>
          <a:xfrm>
            <a:off x="1350366" y="5586300"/>
            <a:ext cx="8358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Trung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tâm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thông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tin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hoả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quốc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</a:t>
            </a:r>
            <a:r>
              <a:rPr 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www.firedata.go.kr</a:t>
            </a:r>
            <a:r>
              <a:rPr lang="ko-K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Thống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kê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hoả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xăng</a:t>
            </a:r>
            <a:r>
              <a:rPr lang="ko-KR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dầu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2" name="Google Shape;202;p17"/>
          <p:cNvGrpSpPr/>
          <p:nvPr/>
        </p:nvGrpSpPr>
        <p:grpSpPr>
          <a:xfrm>
            <a:off x="7481653" y="709050"/>
            <a:ext cx="1956676" cy="562106"/>
            <a:chOff x="7481653" y="709050"/>
            <a:chExt cx="1956676" cy="562106"/>
          </a:xfrm>
        </p:grpSpPr>
        <p:pic>
          <p:nvPicPr>
            <p:cNvPr id="203" name="Google Shape;203;p17"/>
            <p:cNvPicPr preferRelativeResize="0"/>
            <p:nvPr/>
          </p:nvPicPr>
          <p:blipFill rotWithShape="1">
            <a:blip r:embed="rId6">
              <a:alphaModFix/>
            </a:blip>
            <a:srcRect l="40253" t="25786" r="34816" b="25283"/>
            <a:stretch/>
          </p:blipFill>
          <p:spPr>
            <a:xfrm>
              <a:off x="8363058" y="709050"/>
              <a:ext cx="1075271" cy="540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81653" y="709050"/>
              <a:ext cx="1427928" cy="5621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17"/>
          <p:cNvSpPr/>
          <p:nvPr/>
        </p:nvSpPr>
        <p:spPr>
          <a:xfrm>
            <a:off x="3033108" y="1231166"/>
            <a:ext cx="3752411" cy="4128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2951958" y="1243875"/>
            <a:ext cx="54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08" name="Google Shape;208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7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 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ngoài</a:t>
              </a:r>
              <a:endParaRPr sz="1100" b="1" i="0" u="none" strike="noStrike" cap="none" dirty="0">
                <a:solidFill>
                  <a:srgbClr val="005A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lớn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tuổi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phụ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tàn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tật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2351942" y="4986390"/>
            <a:ext cx="914400" cy="236493"/>
          </a:xfrm>
          <a:prstGeom prst="rect">
            <a:avLst/>
          </a:prstGeom>
          <a:solidFill>
            <a:srgbClr val="D8EEF2"/>
          </a:solidFill>
          <a:ln w="25400" cap="flat" cmpd="sng">
            <a:solidFill>
              <a:srgbClr val="DCEF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2016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3898172" y="4986389"/>
            <a:ext cx="914400" cy="236493"/>
          </a:xfrm>
          <a:prstGeom prst="rect">
            <a:avLst/>
          </a:prstGeom>
          <a:solidFill>
            <a:srgbClr val="D8EEF2"/>
          </a:solidFill>
          <a:ln w="25400" cap="flat" cmpd="sng">
            <a:solidFill>
              <a:srgbClr val="DCEF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2017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5437541" y="4990036"/>
            <a:ext cx="914400" cy="236493"/>
          </a:xfrm>
          <a:prstGeom prst="rect">
            <a:avLst/>
          </a:prstGeom>
          <a:solidFill>
            <a:srgbClr val="DBEFF3"/>
          </a:solidFill>
          <a:ln w="25400" cap="flat" cmpd="sng">
            <a:solidFill>
              <a:srgbClr val="DCEF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2018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6916969" y="4986389"/>
            <a:ext cx="914400" cy="236493"/>
          </a:xfrm>
          <a:prstGeom prst="rect">
            <a:avLst/>
          </a:prstGeom>
          <a:solidFill>
            <a:srgbClr val="D8EEF2"/>
          </a:solidFill>
          <a:ln w="25400" cap="flat" cmpd="sng">
            <a:solidFill>
              <a:srgbClr val="DCEF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2016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4500357" y="5304304"/>
            <a:ext cx="1240477" cy="254336"/>
          </a:xfrm>
          <a:prstGeom prst="rect">
            <a:avLst/>
          </a:prstGeom>
          <a:solidFill>
            <a:srgbClr val="CFEBF1"/>
          </a:solidFill>
          <a:ln w="25400" cap="flat" cmpd="sng">
            <a:solidFill>
              <a:srgbClr val="DCEF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hoả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4541179" y="5383658"/>
            <a:ext cx="102742" cy="10274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BBF4455-B1CA-4277-9869-A0772D48FA7D}"/>
              </a:ext>
            </a:extLst>
          </p:cNvPr>
          <p:cNvSpPr/>
          <p:nvPr/>
        </p:nvSpPr>
        <p:spPr>
          <a:xfrm>
            <a:off x="2899209" y="1231166"/>
            <a:ext cx="4093087" cy="421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Thống</a:t>
            </a:r>
            <a:r>
              <a:rPr lang="en-US" altLang="ko-KR" sz="2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kê</a:t>
            </a:r>
            <a:r>
              <a:rPr lang="en-US" altLang="ko-KR" sz="2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ko-KR" sz="2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en-US" altLang="ko-KR" sz="2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hoả</a:t>
            </a:r>
            <a:r>
              <a:rPr lang="en-US" altLang="ko-KR" sz="2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en-US" altLang="ko-KR" sz="2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do </a:t>
            </a:r>
            <a:r>
              <a:rPr lang="en-US" altLang="ko-KR" sz="2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xăng</a:t>
            </a:r>
            <a:r>
              <a:rPr lang="en-US" altLang="ko-KR" sz="2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ko-KR" sz="2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dầu</a:t>
            </a:r>
            <a:endParaRPr lang="en-US" altLang="ko-KR" sz="20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Google Shape;197;p17">
            <a:extLst>
              <a:ext uri="{FF2B5EF4-FFF2-40B4-BE49-F238E27FC236}">
                <a16:creationId xmlns:a16="http://schemas.microsoft.com/office/drawing/2014/main" id="{32E74465-885B-466F-960F-C9208E183EFD}"/>
              </a:ext>
            </a:extLst>
          </p:cNvPr>
          <p:cNvSpPr/>
          <p:nvPr/>
        </p:nvSpPr>
        <p:spPr>
          <a:xfrm>
            <a:off x="427008" y="22279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98;p17">
            <a:extLst>
              <a:ext uri="{FF2B5EF4-FFF2-40B4-BE49-F238E27FC236}">
                <a16:creationId xmlns:a16="http://schemas.microsoft.com/office/drawing/2014/main" id="{8FC49727-A47A-479B-B671-9F208EA40433}"/>
              </a:ext>
            </a:extLst>
          </p:cNvPr>
          <p:cNvSpPr/>
          <p:nvPr/>
        </p:nvSpPr>
        <p:spPr>
          <a:xfrm>
            <a:off x="1028404" y="205723"/>
            <a:ext cx="6836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Thống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kê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về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hoả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hoạn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xăng</a:t>
            </a: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dầu</a:t>
            </a:r>
            <a:endParaRPr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39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9"/>
          <p:cNvSpPr/>
          <p:nvPr/>
        </p:nvSpPr>
        <p:spPr>
          <a:xfrm>
            <a:off x="4604225" y="1932637"/>
            <a:ext cx="4658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xem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bên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trước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đồng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hồ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lượng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xem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đồ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vật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dễ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quanh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Kiễm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kĩ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vỡ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8" name="Google Shape;258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5</a:t>
            </a:r>
            <a:endParaRPr dirty="0"/>
          </a:p>
        </p:txBody>
      </p:sp>
      <p:sp>
        <p:nvSpPr>
          <p:cNvPr id="259" name="Google Shape;259;p19"/>
          <p:cNvSpPr/>
          <p:nvPr/>
        </p:nvSpPr>
        <p:spPr>
          <a:xfrm>
            <a:off x="313875" y="24911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321120" y="24015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9"/>
          <p:cNvPicPr preferRelativeResize="0"/>
          <p:nvPr/>
        </p:nvPicPr>
        <p:blipFill rotWithShape="1">
          <a:blip r:embed="rId4">
            <a:alphaModFix/>
          </a:blip>
          <a:srcRect t="17697"/>
          <a:stretch/>
        </p:blipFill>
        <p:spPr>
          <a:xfrm>
            <a:off x="912391" y="1303981"/>
            <a:ext cx="3135578" cy="2580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3" name="Google Shape;263;p19"/>
          <p:cNvPicPr preferRelativeResize="0"/>
          <p:nvPr/>
        </p:nvPicPr>
        <p:blipFill rotWithShape="1">
          <a:blip r:embed="rId5">
            <a:alphaModFix/>
          </a:blip>
          <a:srcRect l="11819" t="18660" r="11833" b="19634"/>
          <a:stretch/>
        </p:blipFill>
        <p:spPr>
          <a:xfrm>
            <a:off x="910675" y="4027848"/>
            <a:ext cx="3183650" cy="2366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4" name="Google Shape;264;p19"/>
          <p:cNvSpPr/>
          <p:nvPr/>
        </p:nvSpPr>
        <p:spPr>
          <a:xfrm>
            <a:off x="4047969" y="1211527"/>
            <a:ext cx="499339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4604227" y="3857325"/>
            <a:ext cx="4658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Điều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chỉnh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Luôn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ở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đề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phòng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nóng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ần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chờ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nguội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mới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đổ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thêm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67" name="Google Shape;267;p19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19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70" name="Google Shape;270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19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 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ngoài</a:t>
              </a:r>
              <a:endParaRPr sz="1100" b="1" i="0" u="none" strike="noStrike" cap="none" dirty="0">
                <a:solidFill>
                  <a:srgbClr val="005A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lớn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tuổi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phụ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tàn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tật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61" name="Google Shape;261;p19"/>
          <p:cNvSpPr/>
          <p:nvPr/>
        </p:nvSpPr>
        <p:spPr>
          <a:xfrm>
            <a:off x="892632" y="233513"/>
            <a:ext cx="68804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ko-KR" sz="28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Sự nguy hiểm của máy sưởi bằng xăng</a:t>
            </a:r>
            <a:endParaRPr lang="vi-VN" sz="2800" b="1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다이아몬드 23">
            <a:extLst>
              <a:ext uri="{FF2B5EF4-FFF2-40B4-BE49-F238E27FC236}">
                <a16:creationId xmlns:a16="http://schemas.microsoft.com/office/drawing/2014/main" id="{5D3FA620-AE5B-471B-8EFA-9E0CD51FC035}"/>
              </a:ext>
            </a:extLst>
          </p:cNvPr>
          <p:cNvSpPr/>
          <p:nvPr/>
        </p:nvSpPr>
        <p:spPr>
          <a:xfrm>
            <a:off x="4311290" y="209674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5" name="다이아몬드 24">
            <a:extLst>
              <a:ext uri="{FF2B5EF4-FFF2-40B4-BE49-F238E27FC236}">
                <a16:creationId xmlns:a16="http://schemas.microsoft.com/office/drawing/2014/main" id="{B6DAAA24-D2F8-42DB-8111-8CE050EC002A}"/>
              </a:ext>
            </a:extLst>
          </p:cNvPr>
          <p:cNvSpPr/>
          <p:nvPr/>
        </p:nvSpPr>
        <p:spPr>
          <a:xfrm>
            <a:off x="4311290" y="402784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3AFFC17-F6D6-4955-BCFA-5F2E4F2A874F}"/>
              </a:ext>
            </a:extLst>
          </p:cNvPr>
          <p:cNvSpPr/>
          <p:nvPr/>
        </p:nvSpPr>
        <p:spPr>
          <a:xfrm>
            <a:off x="4332853" y="1456006"/>
            <a:ext cx="3912246" cy="32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Sử dụng lò sưởi bằng xăng  an toàn</a:t>
            </a: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6</a:t>
            </a:r>
            <a:endParaRPr dirty="0"/>
          </a:p>
        </p:txBody>
      </p:sp>
      <p:pic>
        <p:nvPicPr>
          <p:cNvPr id="286" name="Google Shape;28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940" y="1389512"/>
            <a:ext cx="6599767" cy="439984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 txBox="1"/>
          <p:nvPr/>
        </p:nvSpPr>
        <p:spPr>
          <a:xfrm>
            <a:off x="1915582" y="5694377"/>
            <a:ext cx="69939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Trung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tâm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thông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tin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hoả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quốc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</a:t>
            </a:r>
            <a:r>
              <a:rPr lang="ko-K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sz="1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www.firedata.go.kr</a:t>
            </a:r>
            <a:r>
              <a:rPr lang="ko-K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Thống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kê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hoả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xăng</a:t>
            </a:r>
            <a:r>
              <a:rPr lang="ko-KR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dầu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9" name="Google Shape;289;p20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0"/>
          <p:cNvSpPr/>
          <p:nvPr/>
        </p:nvSpPr>
        <p:spPr>
          <a:xfrm>
            <a:off x="3534075" y="5441860"/>
            <a:ext cx="1489987" cy="261334"/>
          </a:xfrm>
          <a:prstGeom prst="rect">
            <a:avLst/>
          </a:prstGeom>
          <a:solidFill>
            <a:srgbClr val="C6E6EC"/>
          </a:solidFill>
          <a:ln w="25400" cap="flat" cmpd="sng">
            <a:solidFill>
              <a:srgbClr val="C5E6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3720962" y="5403009"/>
            <a:ext cx="14077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ko-KR" sz="1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ko-KR" sz="1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hỏa</a:t>
            </a:r>
            <a:r>
              <a:rPr lang="ko-KR" sz="1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hoạn</a:t>
            </a:r>
            <a:endParaRPr sz="14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3" name="Google Shape;293;p20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294" name="Google Shape;294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20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 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ngoài</a:t>
              </a:r>
              <a:endParaRPr sz="1100" b="1" i="0" u="none" strike="noStrike" cap="none" dirty="0">
                <a:solidFill>
                  <a:srgbClr val="005A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lớn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tuổi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phụ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tàn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tật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02" name="Google Shape;302;p20"/>
          <p:cNvSpPr/>
          <p:nvPr/>
        </p:nvSpPr>
        <p:spPr>
          <a:xfrm>
            <a:off x="3071973" y="1299544"/>
            <a:ext cx="4177667" cy="50870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2310845" y="5131353"/>
            <a:ext cx="914400" cy="236493"/>
          </a:xfrm>
          <a:prstGeom prst="rect">
            <a:avLst/>
          </a:prstGeom>
          <a:solidFill>
            <a:srgbClr val="D8EEF2"/>
          </a:solidFill>
          <a:ln w="25400" cap="flat" cmpd="sng">
            <a:solidFill>
              <a:srgbClr val="DCEF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2016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3874778" y="5149946"/>
            <a:ext cx="914400" cy="236493"/>
          </a:xfrm>
          <a:prstGeom prst="rect">
            <a:avLst/>
          </a:prstGeom>
          <a:solidFill>
            <a:srgbClr val="D8EEF2"/>
          </a:solidFill>
          <a:ln w="25400" cap="flat" cmpd="sng">
            <a:solidFill>
              <a:srgbClr val="DCEF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2017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5350050" y="5171777"/>
            <a:ext cx="914400" cy="236493"/>
          </a:xfrm>
          <a:prstGeom prst="rect">
            <a:avLst/>
          </a:prstGeom>
          <a:solidFill>
            <a:srgbClr val="D8EEF2"/>
          </a:solidFill>
          <a:ln w="25400" cap="flat" cmpd="sng">
            <a:solidFill>
              <a:srgbClr val="DCEF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2018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5128720" y="5441860"/>
            <a:ext cx="1573274" cy="260097"/>
          </a:xfrm>
          <a:prstGeom prst="rect">
            <a:avLst/>
          </a:prstGeom>
          <a:solidFill>
            <a:srgbClr val="D2EBF0"/>
          </a:solidFill>
          <a:ln w="25400" cap="flat" cmpd="sng">
            <a:solidFill>
              <a:srgbClr val="D7E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6701994" y="5136544"/>
            <a:ext cx="914400" cy="236493"/>
          </a:xfrm>
          <a:prstGeom prst="rect">
            <a:avLst/>
          </a:prstGeom>
          <a:solidFill>
            <a:srgbClr val="D8EEF2"/>
          </a:solidFill>
          <a:ln w="25400" cap="flat" cmpd="sng">
            <a:solidFill>
              <a:srgbClr val="DCEF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ko-KR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2019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3626774" y="5506949"/>
            <a:ext cx="123290" cy="12329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5288066" y="5403840"/>
            <a:ext cx="14766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0" i="0" u="none" strike="noStrike" cap="none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ko-KR" sz="1400" b="0" i="0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ko-KR" sz="1400" b="0" i="0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1400" b="0" i="0" u="none" strike="noStrike" cap="none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vong</a:t>
            </a:r>
            <a:endParaRPr sz="1400" b="0" i="0" u="none" strike="noStrike" cap="none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5146748" y="5504503"/>
            <a:ext cx="123290" cy="12329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>
            <a:off x="2673899" y="1363054"/>
            <a:ext cx="47003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" name="Google Shape;259;p19">
            <a:extLst>
              <a:ext uri="{FF2B5EF4-FFF2-40B4-BE49-F238E27FC236}">
                <a16:creationId xmlns:a16="http://schemas.microsoft.com/office/drawing/2014/main" id="{57199DF4-A80C-4956-A7F1-CB2B1AAC455C}"/>
              </a:ext>
            </a:extLst>
          </p:cNvPr>
          <p:cNvSpPr/>
          <p:nvPr/>
        </p:nvSpPr>
        <p:spPr>
          <a:xfrm>
            <a:off x="313875" y="24911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60;p19">
            <a:extLst>
              <a:ext uri="{FF2B5EF4-FFF2-40B4-BE49-F238E27FC236}">
                <a16:creationId xmlns:a16="http://schemas.microsoft.com/office/drawing/2014/main" id="{C595616A-E4AF-417A-991F-1907731DA7D8}"/>
              </a:ext>
            </a:extLst>
          </p:cNvPr>
          <p:cNvSpPr/>
          <p:nvPr/>
        </p:nvSpPr>
        <p:spPr>
          <a:xfrm>
            <a:off x="321120" y="24015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61;p19">
            <a:extLst>
              <a:ext uri="{FF2B5EF4-FFF2-40B4-BE49-F238E27FC236}">
                <a16:creationId xmlns:a16="http://schemas.microsoft.com/office/drawing/2014/main" id="{FC9B3156-3D9D-4B8F-A995-7F074DB0305B}"/>
              </a:ext>
            </a:extLst>
          </p:cNvPr>
          <p:cNvSpPr/>
          <p:nvPr/>
        </p:nvSpPr>
        <p:spPr>
          <a:xfrm>
            <a:off x="892632" y="233513"/>
            <a:ext cx="68804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Sự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hiểm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máy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sưởi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xăng</a:t>
            </a:r>
            <a:endParaRPr sz="2800" b="1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D6C6541-1FDC-41F0-B595-4C6C5062E0E5}"/>
              </a:ext>
            </a:extLst>
          </p:cNvPr>
          <p:cNvSpPr/>
          <p:nvPr/>
        </p:nvSpPr>
        <p:spPr>
          <a:xfrm>
            <a:off x="2275066" y="1389512"/>
            <a:ext cx="5349513" cy="31490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18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Máy sưới bằng xăng</a:t>
            </a:r>
            <a:r>
              <a:rPr lang="vi-VN" altLang="ko-KR" sz="18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</a:t>
            </a:r>
            <a:r>
              <a:rPr lang="vi-VN" altLang="ko-KR" sz="18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Bếp dầu Thống kê số vụ hoả hoạn</a:t>
            </a:r>
            <a:endParaRPr lang="vi-VN" altLang="ko-KR" sz="18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7</a:t>
            </a:r>
            <a:endParaRPr dirty="0"/>
          </a:p>
        </p:txBody>
      </p:sp>
      <p:sp>
        <p:nvSpPr>
          <p:cNvPr id="318" name="Google Shape;318;p21"/>
          <p:cNvSpPr/>
          <p:nvPr/>
        </p:nvSpPr>
        <p:spPr>
          <a:xfrm>
            <a:off x="418216" y="23056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761694" y="190132"/>
            <a:ext cx="691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Quy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tắc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2" name="Google Shape;322;p21"/>
          <p:cNvSpPr/>
          <p:nvPr/>
        </p:nvSpPr>
        <p:spPr>
          <a:xfrm>
            <a:off x="4549894" y="1787686"/>
            <a:ext cx="494982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ý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bật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chạy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lò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sưởi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dài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vì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nổ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nguồn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nổ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trấn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áp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ngọn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lửa,tuyệt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đối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dập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tắt</a:t>
            </a:r>
            <a:r>
              <a:rPr lang="ko-K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24" name="Google Shape;324;p21"/>
          <p:cNvPicPr preferRelativeResize="0"/>
          <p:nvPr/>
        </p:nvPicPr>
        <p:blipFill rotWithShape="1">
          <a:blip r:embed="rId4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21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327" name="Google Shape;327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1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 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ngoài</a:t>
              </a:r>
              <a:endParaRPr sz="1100" b="1" i="0" u="none" strike="noStrike" cap="none" dirty="0">
                <a:solidFill>
                  <a:srgbClr val="005A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lớn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tuổi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phụ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tàn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tật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1" name="다이아몬드 20">
            <a:extLst>
              <a:ext uri="{FF2B5EF4-FFF2-40B4-BE49-F238E27FC236}">
                <a16:creationId xmlns:a16="http://schemas.microsoft.com/office/drawing/2014/main" id="{057155F9-DE1A-4898-A351-3B9E4D719D69}"/>
              </a:ext>
            </a:extLst>
          </p:cNvPr>
          <p:cNvSpPr/>
          <p:nvPr/>
        </p:nvSpPr>
        <p:spPr>
          <a:xfrm>
            <a:off x="4311712" y="207342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8F44548F-6411-42DC-90A2-454BDCC8BE15}"/>
              </a:ext>
            </a:extLst>
          </p:cNvPr>
          <p:cNvSpPr/>
          <p:nvPr/>
        </p:nvSpPr>
        <p:spPr>
          <a:xfrm>
            <a:off x="4311711" y="427847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3" name="그림 2" descr="사람, 남자, 불, 음식이(가) 표시된 사진&#10;&#10;자동 생성된 설명">
            <a:extLst>
              <a:ext uri="{FF2B5EF4-FFF2-40B4-BE49-F238E27FC236}">
                <a16:creationId xmlns:a16="http://schemas.microsoft.com/office/drawing/2014/main" id="{37B13742-9C81-40D2-9D1A-38B1B0BFE7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665" y="1787686"/>
            <a:ext cx="2960073" cy="1965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6EACA11-08AF-4E74-9B97-C5DA09F81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5" y="4110423"/>
            <a:ext cx="3105002" cy="230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22"/>
          <p:cNvGrpSpPr/>
          <p:nvPr/>
        </p:nvGrpSpPr>
        <p:grpSpPr>
          <a:xfrm>
            <a:off x="781050" y="1547448"/>
            <a:ext cx="5200808" cy="1568450"/>
            <a:chOff x="1250315" y="1896146"/>
            <a:chExt cx="4806950" cy="1568450"/>
          </a:xfrm>
        </p:grpSpPr>
        <p:sp>
          <p:nvSpPr>
            <p:cNvPr id="341" name="Google Shape;341;p22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" name="Google Shape;342;p22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343" name="Google Shape;343;p22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22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45" name="Google Shape;345;p22"/>
          <p:cNvGrpSpPr/>
          <p:nvPr/>
        </p:nvGrpSpPr>
        <p:grpSpPr>
          <a:xfrm>
            <a:off x="927378" y="4091789"/>
            <a:ext cx="4908838" cy="1569660"/>
            <a:chOff x="1250315" y="4483984"/>
            <a:chExt cx="4659777" cy="1408591"/>
          </a:xfrm>
        </p:grpSpPr>
        <p:sp>
          <p:nvSpPr>
            <p:cNvPr id="346" name="Google Shape;346;p22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2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348" name="Google Shape;348;p22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9" name="Google Shape;349;p22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50" name="Google Shape;350;p22"/>
          <p:cNvSpPr/>
          <p:nvPr/>
        </p:nvSpPr>
        <p:spPr>
          <a:xfrm>
            <a:off x="1032908" y="2504534"/>
            <a:ext cx="49498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thường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hạt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khí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hạt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bụi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dễ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phát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Tuân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thủ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quy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tắc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bản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hướng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bị,đồ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đạc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liên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xăng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dầu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52" name="Google Shape;35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3667" y="134546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2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55" name="Google Shape;355;p22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22"/>
          <p:cNvGrpSpPr/>
          <p:nvPr/>
        </p:nvGrpSpPr>
        <p:grpSpPr>
          <a:xfrm>
            <a:off x="5717106" y="5611499"/>
            <a:ext cx="4075614" cy="1192107"/>
            <a:chOff x="5717106" y="5611499"/>
            <a:chExt cx="4075614" cy="1192107"/>
          </a:xfrm>
        </p:grpSpPr>
        <p:pic>
          <p:nvPicPr>
            <p:cNvPr id="358" name="Google Shape;358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22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ko-KR" sz="1100" b="1" i="0" u="none" strike="noStrike" cap="none" dirty="0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 </a:t>
              </a:r>
              <a:r>
                <a:rPr lang="ko-KR" sz="1100" b="1" i="0" u="none" strike="noStrike" cap="none" dirty="0" err="1">
                  <a:solidFill>
                    <a:srgbClr val="005A8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ngoài</a:t>
              </a:r>
              <a:endParaRPr sz="1100" b="1" i="0" u="none" strike="noStrike" cap="none" dirty="0">
                <a:solidFill>
                  <a:srgbClr val="005A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lớn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tuổi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phụ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tàn</a:t>
              </a:r>
              <a:r>
                <a:rPr lang="ko-KR" sz="1000" b="1" i="0" u="none" strike="noStrike" cap="none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ko-KR" sz="1000" b="1" i="0" u="none" strike="noStrike" cap="none" dirty="0" err="1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tật</a:t>
              </a:r>
              <a:endParaRPr sz="1000" b="1" i="0" u="none" strike="noStrike" cap="none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8" name="Rectangle 31">
            <a:extLst>
              <a:ext uri="{FF2B5EF4-FFF2-40B4-BE49-F238E27FC236}">
                <a16:creationId xmlns:a16="http://schemas.microsoft.com/office/drawing/2014/main" id="{A982E844-6361-4A7F-AEDA-F3148C9E58FC}"/>
              </a:ext>
            </a:extLst>
          </p:cNvPr>
          <p:cNvSpPr/>
          <p:nvPr/>
        </p:nvSpPr>
        <p:spPr>
          <a:xfrm>
            <a:off x="397974" y="26559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763EBE-A583-412F-9647-8D6E96D6C3AA}"/>
              </a:ext>
            </a:extLst>
          </p:cNvPr>
          <p:cNvSpPr/>
          <p:nvPr/>
        </p:nvSpPr>
        <p:spPr>
          <a:xfrm>
            <a:off x="-2278493" y="25292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353" name="Google Shape;353;p22"/>
          <p:cNvSpPr/>
          <p:nvPr/>
        </p:nvSpPr>
        <p:spPr>
          <a:xfrm>
            <a:off x="1663528" y="194086"/>
            <a:ext cx="675629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Chìa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khoá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trong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an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toàn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cháy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nổ</a:t>
            </a:r>
            <a:endParaRPr lang="en-US" sz="28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658</Words>
  <Application>Microsoft Office PowerPoint</Application>
  <PresentationFormat>사용자 지정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맑은 고딕</vt:lpstr>
      <vt:lpstr>Stardos Stencil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park</cp:lastModifiedBy>
  <cp:revision>16</cp:revision>
  <dcterms:modified xsi:type="dcterms:W3CDTF">2020-10-20T13:40:41Z</dcterms:modified>
</cp:coreProperties>
</file>